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C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p:scale>
          <a:sx n="90" d="100"/>
          <a:sy n="90" d="100"/>
        </p:scale>
        <p:origin x="-312" y="-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02EB696-1783-4136-89C7-D93DFF1CA119}" type="datetimeFigureOut">
              <a:rPr lang="en-US" smtClean="0"/>
              <a:t>2/10/2017</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3612262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2EB696-1783-4136-89C7-D93DFF1CA119}" type="datetimeFigureOut">
              <a:rPr lang="en-US" smtClean="0"/>
              <a:t>2/10/2017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256274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2EB696-1783-4136-89C7-D93DFF1CA119}" type="datetimeFigureOut">
              <a:rPr lang="en-US" smtClean="0"/>
              <a:t>2/10/2017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3867909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2EB696-1783-4136-89C7-D93DFF1CA119}" type="datetimeFigureOut">
              <a:rPr lang="en-US" smtClean="0"/>
              <a:t>2/10/2017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9AAB-DC09-47B3-AE69-0E626E46B2F5}"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02166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2EB696-1783-4136-89C7-D93DFF1CA119}" type="datetimeFigureOut">
              <a:rPr lang="en-US" smtClean="0"/>
              <a:t>2/10/2017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37770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02EB696-1783-4136-89C7-D93DFF1CA119}" type="datetimeFigureOut">
              <a:rPr lang="en-US" smtClean="0"/>
              <a:t>2/10/2017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4272604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02EB696-1783-4136-89C7-D93DFF1CA119}" type="datetimeFigureOut">
              <a:rPr lang="en-US" smtClean="0"/>
              <a:t>2/10/2017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21874897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2EB696-1783-4136-89C7-D93DFF1CA119}" type="datetimeFigureOut">
              <a:rPr lang="en-US" smtClean="0"/>
              <a:t>2/10/2017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3252695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2EB696-1783-4136-89C7-D93DFF1CA119}" type="datetimeFigureOut">
              <a:rPr lang="en-US" smtClean="0"/>
              <a:t>2/10/2017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37955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2EB696-1783-4136-89C7-D93DFF1CA119}" type="datetimeFigureOut">
              <a:rPr lang="en-US" smtClean="0"/>
              <a:t>2/10/2017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64852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2EB696-1783-4136-89C7-D93DFF1CA119}" type="datetimeFigureOut">
              <a:rPr lang="en-US" smtClean="0"/>
              <a:t>2/10/2017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2196688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2EB696-1783-4136-89C7-D93DFF1CA119}" type="datetimeFigureOut">
              <a:rPr lang="en-US" smtClean="0"/>
              <a:t>2/10/2017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4053568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2EB696-1783-4136-89C7-D93DFF1CA119}" type="datetimeFigureOut">
              <a:rPr lang="en-US" smtClean="0"/>
              <a:t>2/10/2017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117496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2EB696-1783-4136-89C7-D93DFF1CA119}" type="datetimeFigureOut">
              <a:rPr lang="en-US" smtClean="0"/>
              <a:t>2/10/2017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168372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2EB696-1783-4136-89C7-D93DFF1CA119}" type="datetimeFigureOut">
              <a:rPr lang="en-US" smtClean="0"/>
              <a:t>2/10/2017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396904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2EB696-1783-4136-89C7-D93DFF1CA119}" type="datetimeFigureOut">
              <a:rPr lang="en-US" smtClean="0"/>
              <a:t>2/10/2017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2088122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2EB696-1783-4136-89C7-D93DFF1CA119}" type="datetimeFigureOut">
              <a:rPr lang="en-US" smtClean="0"/>
              <a:t>2/10/2017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19AAB-DC09-47B3-AE69-0E626E46B2F5}" type="slidenum">
              <a:rPr lang="en-US" smtClean="0"/>
              <a:t>‹#›</a:t>
            </a:fld>
            <a:endParaRPr lang="en-US"/>
          </a:p>
        </p:txBody>
      </p:sp>
    </p:spTree>
    <p:extLst>
      <p:ext uri="{BB962C8B-B14F-4D97-AF65-F5344CB8AC3E}">
        <p14:creationId xmlns:p14="http://schemas.microsoft.com/office/powerpoint/2010/main" val="879511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02EB696-1783-4136-89C7-D93DFF1CA119}" type="datetimeFigureOut">
              <a:rPr lang="en-US" smtClean="0"/>
              <a:t>2/10/2017</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5519AAB-DC09-47B3-AE69-0E626E46B2F5}" type="slidenum">
              <a:rPr lang="en-US" smtClean="0"/>
              <a:t>‹#›</a:t>
            </a:fld>
            <a:endParaRPr lang="en-US"/>
          </a:p>
        </p:txBody>
      </p:sp>
    </p:spTree>
    <p:extLst>
      <p:ext uri="{BB962C8B-B14F-4D97-AF65-F5344CB8AC3E}">
        <p14:creationId xmlns:p14="http://schemas.microsoft.com/office/powerpoint/2010/main" val="89744017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1334451"/>
          </a:xfrm>
        </p:spPr>
        <p:txBody>
          <a:bodyPr/>
          <a:lstStyle/>
          <a:p>
            <a:endParaRPr lang="en-US" dirty="0"/>
          </a:p>
        </p:txBody>
      </p:sp>
      <p:sp>
        <p:nvSpPr>
          <p:cNvPr id="3" name="Subtitle 2"/>
          <p:cNvSpPr>
            <a:spLocks noGrp="1"/>
          </p:cNvSpPr>
          <p:nvPr>
            <p:ph type="subTitle" idx="1"/>
          </p:nvPr>
        </p:nvSpPr>
        <p:spPr>
          <a:xfrm>
            <a:off x="1691148" y="2075291"/>
            <a:ext cx="9665110" cy="3715910"/>
          </a:xfrm>
        </p:spPr>
        <p:txBody>
          <a:bodyPr/>
          <a:lstStyle/>
          <a:p>
            <a:pPr algn="ctr"/>
            <a:r>
              <a:rPr lang="en-US" sz="3200" dirty="0" smtClean="0">
                <a:solidFill>
                  <a:srgbClr val="EDFC60"/>
                </a:solidFill>
              </a:rPr>
              <a:t>Nondischargeability in Chapter 7: </a:t>
            </a:r>
          </a:p>
          <a:p>
            <a:pPr algn="ctr"/>
            <a:r>
              <a:rPr lang="en-US" sz="3200" dirty="0" smtClean="0">
                <a:solidFill>
                  <a:srgbClr val="EDFC60"/>
                </a:solidFill>
              </a:rPr>
              <a:t>Standards and current issues</a:t>
            </a:r>
          </a:p>
          <a:p>
            <a:pPr algn="ctr"/>
            <a:endParaRPr lang="en-US" dirty="0">
              <a:solidFill>
                <a:srgbClr val="EDFC60"/>
              </a:solidFill>
            </a:endParaRPr>
          </a:p>
          <a:p>
            <a:pPr algn="ctr"/>
            <a:r>
              <a:rPr lang="en-US" dirty="0" smtClean="0">
                <a:solidFill>
                  <a:schemeClr val="tx1">
                    <a:lumMod val="95000"/>
                  </a:schemeClr>
                </a:solidFill>
              </a:rPr>
              <a:t>Matt Christensen</a:t>
            </a:r>
            <a:endParaRPr lang="en-US" dirty="0">
              <a:solidFill>
                <a:schemeClr val="tx1">
                  <a:lumMod val="95000"/>
                </a:schemeClr>
              </a:solidFill>
            </a:endParaRPr>
          </a:p>
        </p:txBody>
      </p:sp>
    </p:spTree>
    <p:extLst>
      <p:ext uri="{BB962C8B-B14F-4D97-AF65-F5344CB8AC3E}">
        <p14:creationId xmlns:p14="http://schemas.microsoft.com/office/powerpoint/2010/main" val="3840050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727(a)(3)</a:t>
            </a:r>
            <a:endParaRPr lang="en-US" cap="none" dirty="0"/>
          </a:p>
        </p:txBody>
      </p:sp>
      <p:sp>
        <p:nvSpPr>
          <p:cNvPr id="3" name="Subtitle 2"/>
          <p:cNvSpPr>
            <a:spLocks noGrp="1"/>
          </p:cNvSpPr>
          <p:nvPr>
            <p:ph type="subTitle" idx="1"/>
          </p:nvPr>
        </p:nvSpPr>
        <p:spPr>
          <a:xfrm>
            <a:off x="1917290" y="1563329"/>
            <a:ext cx="9438968" cy="4876800"/>
          </a:xfrm>
        </p:spPr>
        <p:txBody>
          <a:bodyPr>
            <a:normAutofit fontScale="85000" lnSpcReduction="10000"/>
          </a:bodyPr>
          <a:lstStyle/>
          <a:p>
            <a:pPr marL="457200" indent="-457200">
              <a:buFont typeface="Arial" panose="020B0604020202020204" pitchFamily="34" charset="0"/>
              <a:buChar char="•"/>
            </a:pPr>
            <a:r>
              <a:rPr lang="en-US" sz="3200" cap="none" dirty="0" smtClean="0">
                <a:solidFill>
                  <a:srgbClr val="EDFC60"/>
                </a:solidFill>
              </a:rPr>
              <a:t>Has the Debtor failed to maintain and preserve adequate records?</a:t>
            </a:r>
          </a:p>
          <a:p>
            <a:pPr marL="457200" indent="-457200">
              <a:buFont typeface="Arial" panose="020B0604020202020204" pitchFamily="34" charset="0"/>
              <a:buChar char="•"/>
            </a:pPr>
            <a:r>
              <a:rPr lang="en-US" sz="3200" cap="none" dirty="0" smtClean="0">
                <a:solidFill>
                  <a:srgbClr val="EDFC60"/>
                </a:solidFill>
              </a:rPr>
              <a:t>Did this failure render it impossible to ascertain the debtor’s financial condition and material business transactions?</a:t>
            </a:r>
          </a:p>
          <a:p>
            <a:pPr marL="457200" indent="-457200">
              <a:buFont typeface="Arial" panose="020B0604020202020204" pitchFamily="34" charset="0"/>
              <a:buChar char="•"/>
            </a:pPr>
            <a:r>
              <a:rPr lang="en-US" sz="3200" cap="none" dirty="0" smtClean="0">
                <a:solidFill>
                  <a:srgbClr val="EDFC60"/>
                </a:solidFill>
              </a:rPr>
              <a:t>Is there a justifiable reason for the debtor’s alleged failure?</a:t>
            </a:r>
          </a:p>
          <a:p>
            <a:pPr marL="457200" indent="-457200">
              <a:buFont typeface="Arial" panose="020B0604020202020204" pitchFamily="34" charset="0"/>
              <a:buChar char="•"/>
            </a:pPr>
            <a:r>
              <a:rPr lang="en-US" sz="3200" cap="none" dirty="0" smtClean="0">
                <a:solidFill>
                  <a:srgbClr val="EDFC60"/>
                </a:solidFill>
              </a:rPr>
              <a:t>Did the Debtor properly preserve records?</a:t>
            </a:r>
          </a:p>
          <a:p>
            <a:pPr marL="457200" indent="-457200">
              <a:buFont typeface="Arial" panose="020B0604020202020204" pitchFamily="34" charset="0"/>
              <a:buChar char="•"/>
            </a:pPr>
            <a:r>
              <a:rPr lang="en-US" sz="3200" cap="none" dirty="0" smtClean="0">
                <a:solidFill>
                  <a:srgbClr val="EDFC60"/>
                </a:solidFill>
              </a:rPr>
              <a:t>If the debtor’s records are lost/destroyed, can the debtor’s financial condition be found from other records maintained by others?</a:t>
            </a:r>
            <a:endParaRPr lang="en-US" sz="3200" dirty="0" smtClean="0">
              <a:solidFill>
                <a:schemeClr val="tx1">
                  <a:lumMod val="95000"/>
                </a:schemeClr>
              </a:solidFill>
            </a:endParaRPr>
          </a:p>
        </p:txBody>
      </p:sp>
    </p:spTree>
    <p:extLst>
      <p:ext uri="{BB962C8B-B14F-4D97-AF65-F5344CB8AC3E}">
        <p14:creationId xmlns:p14="http://schemas.microsoft.com/office/powerpoint/2010/main" val="401457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727(a)(4)</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Was there a false oath?</a:t>
            </a:r>
          </a:p>
          <a:p>
            <a:pPr marL="457200" indent="-457200">
              <a:buFont typeface="Arial" panose="020B0604020202020204" pitchFamily="34" charset="0"/>
              <a:buChar char="•"/>
            </a:pPr>
            <a:r>
              <a:rPr lang="en-US" sz="3200" cap="none" dirty="0" smtClean="0">
                <a:solidFill>
                  <a:srgbClr val="EDFC60"/>
                </a:solidFill>
              </a:rPr>
              <a:t>Was it related to a material fact?</a:t>
            </a:r>
          </a:p>
          <a:p>
            <a:pPr marL="457200" indent="-457200">
              <a:buFont typeface="Arial" panose="020B0604020202020204" pitchFamily="34" charset="0"/>
              <a:buChar char="•"/>
            </a:pPr>
            <a:r>
              <a:rPr lang="en-US" sz="3200" cap="none" dirty="0" smtClean="0">
                <a:solidFill>
                  <a:srgbClr val="EDFC60"/>
                </a:solidFill>
              </a:rPr>
              <a:t>Was the false oath made knowingly? (deliberately and consciously)</a:t>
            </a:r>
          </a:p>
          <a:p>
            <a:pPr marL="457200" indent="-457200">
              <a:buFont typeface="Arial" panose="020B0604020202020204" pitchFamily="34" charset="0"/>
              <a:buChar char="•"/>
            </a:pPr>
            <a:r>
              <a:rPr lang="en-US" sz="3200" cap="none" dirty="0" smtClean="0">
                <a:solidFill>
                  <a:srgbClr val="EDFC60"/>
                </a:solidFill>
              </a:rPr>
              <a:t>Was the false oath made fraudulently? (with intention and purpose of deceiving creditors or trustee)</a:t>
            </a:r>
          </a:p>
          <a:p>
            <a:pPr marL="457200" indent="-457200">
              <a:buFont typeface="Arial" panose="020B0604020202020204" pitchFamily="34" charset="0"/>
              <a:buChar char="•"/>
            </a:pPr>
            <a:r>
              <a:rPr lang="en-US" sz="3200" cap="none" dirty="0" smtClean="0">
                <a:solidFill>
                  <a:srgbClr val="EDFC60"/>
                </a:solidFill>
              </a:rPr>
              <a:t>Did the debtor rely on advice of counsel?</a:t>
            </a:r>
            <a:endParaRPr lang="en-US" sz="3200" dirty="0" smtClean="0">
              <a:solidFill>
                <a:schemeClr val="tx1">
                  <a:lumMod val="95000"/>
                </a:schemeClr>
              </a:solidFill>
            </a:endParaRPr>
          </a:p>
        </p:txBody>
      </p:sp>
    </p:spTree>
    <p:extLst>
      <p:ext uri="{BB962C8B-B14F-4D97-AF65-F5344CB8AC3E}">
        <p14:creationId xmlns:p14="http://schemas.microsoft.com/office/powerpoint/2010/main" val="16014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727(a)(5)</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Is there a missing asset?</a:t>
            </a:r>
          </a:p>
          <a:p>
            <a:pPr marL="457200" indent="-457200">
              <a:buFont typeface="Arial" panose="020B0604020202020204" pitchFamily="34" charset="0"/>
              <a:buChar char="•"/>
            </a:pPr>
            <a:r>
              <a:rPr lang="en-US" sz="3200" cap="none" dirty="0" smtClean="0">
                <a:solidFill>
                  <a:srgbClr val="EDFC60"/>
                </a:solidFill>
              </a:rPr>
              <a:t>Did the debtor provide a satisfactory explanation of what happened to the asset?</a:t>
            </a:r>
            <a:endParaRPr lang="en-US" sz="3200" dirty="0" smtClean="0">
              <a:solidFill>
                <a:schemeClr val="tx1">
                  <a:lumMod val="95000"/>
                </a:schemeClr>
              </a:solidFill>
            </a:endParaRPr>
          </a:p>
        </p:txBody>
      </p:sp>
    </p:spTree>
    <p:extLst>
      <p:ext uri="{BB962C8B-B14F-4D97-AF65-F5344CB8AC3E}">
        <p14:creationId xmlns:p14="http://schemas.microsoft.com/office/powerpoint/2010/main" val="78252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727(a)(6)</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Was there a specific order entered by the court?</a:t>
            </a:r>
          </a:p>
          <a:p>
            <a:pPr marL="457200" indent="-457200">
              <a:buFont typeface="Arial" panose="020B0604020202020204" pitchFamily="34" charset="0"/>
              <a:buChar char="•"/>
            </a:pPr>
            <a:r>
              <a:rPr lang="en-US" sz="3200" cap="none" dirty="0" smtClean="0">
                <a:solidFill>
                  <a:srgbClr val="EDFC60"/>
                </a:solidFill>
              </a:rPr>
              <a:t>Was the debtor aware of the order?</a:t>
            </a:r>
          </a:p>
          <a:p>
            <a:pPr marL="457200" indent="-457200">
              <a:buFont typeface="Arial" panose="020B0604020202020204" pitchFamily="34" charset="0"/>
              <a:buChar char="•"/>
            </a:pPr>
            <a:r>
              <a:rPr lang="en-US" sz="3200" cap="none" dirty="0" smtClean="0">
                <a:solidFill>
                  <a:srgbClr val="EDFC60"/>
                </a:solidFill>
              </a:rPr>
              <a:t>Did the debtor willfully or intentionally refuse to obey the order?</a:t>
            </a:r>
          </a:p>
          <a:p>
            <a:pPr marL="457200" indent="-457200">
              <a:buFont typeface="Arial" panose="020B0604020202020204" pitchFamily="34" charset="0"/>
              <a:buChar char="•"/>
            </a:pPr>
            <a:r>
              <a:rPr lang="en-US" sz="3200" cap="none" dirty="0" smtClean="0">
                <a:solidFill>
                  <a:srgbClr val="EDFC60"/>
                </a:solidFill>
              </a:rPr>
              <a:t>Did the Debtor provide a satisfactory explanation for why he/she did not obey the order?</a:t>
            </a:r>
            <a:endParaRPr lang="en-US" sz="3200" dirty="0" smtClean="0">
              <a:solidFill>
                <a:schemeClr val="tx1">
                  <a:lumMod val="95000"/>
                </a:schemeClr>
              </a:solidFill>
            </a:endParaRPr>
          </a:p>
        </p:txBody>
      </p:sp>
    </p:spTree>
    <p:extLst>
      <p:ext uri="{BB962C8B-B14F-4D97-AF65-F5344CB8AC3E}">
        <p14:creationId xmlns:p14="http://schemas.microsoft.com/office/powerpoint/2010/main" val="43485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727(a)(7)</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Was there another case related to this debtor within the year prior to debtor’s filing?</a:t>
            </a:r>
          </a:p>
          <a:p>
            <a:pPr marL="457200" indent="-457200">
              <a:buFont typeface="Arial" panose="020B0604020202020204" pitchFamily="34" charset="0"/>
              <a:buChar char="•"/>
            </a:pPr>
            <a:r>
              <a:rPr lang="en-US" sz="3200" cap="none" dirty="0" smtClean="0">
                <a:solidFill>
                  <a:srgbClr val="EDFC60"/>
                </a:solidFill>
              </a:rPr>
              <a:t>Would this debtor be considered an “insider” in the other case?</a:t>
            </a:r>
          </a:p>
          <a:p>
            <a:pPr marL="457200" indent="-457200">
              <a:buFont typeface="Arial" panose="020B0604020202020204" pitchFamily="34" charset="0"/>
              <a:buChar char="•"/>
            </a:pPr>
            <a:r>
              <a:rPr lang="en-US" sz="3200" cap="none" dirty="0" smtClean="0">
                <a:solidFill>
                  <a:srgbClr val="EDFC60"/>
                </a:solidFill>
              </a:rPr>
              <a:t>In that other case, did this debtor do something prohibited by (2), (3), (4), (5) or (6) within that year?</a:t>
            </a:r>
            <a:endParaRPr lang="en-US" sz="3200" dirty="0" smtClean="0">
              <a:solidFill>
                <a:schemeClr val="tx1">
                  <a:lumMod val="95000"/>
                </a:schemeClr>
              </a:solidFill>
            </a:endParaRPr>
          </a:p>
        </p:txBody>
      </p:sp>
    </p:spTree>
    <p:extLst>
      <p:ext uri="{BB962C8B-B14F-4D97-AF65-F5344CB8AC3E}">
        <p14:creationId xmlns:p14="http://schemas.microsoft.com/office/powerpoint/2010/main" val="259210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Settlement of 727 claims</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Monetary settlement?</a:t>
            </a:r>
          </a:p>
          <a:p>
            <a:pPr marL="457200" indent="-457200">
              <a:buFont typeface="Arial" panose="020B0604020202020204" pitchFamily="34" charset="0"/>
              <a:buChar char="•"/>
            </a:pPr>
            <a:r>
              <a:rPr lang="en-US" sz="3200" cap="none" dirty="0" smtClean="0">
                <a:solidFill>
                  <a:srgbClr val="EDFC60"/>
                </a:solidFill>
              </a:rPr>
              <a:t>One spouse, but not the other?</a:t>
            </a:r>
          </a:p>
          <a:p>
            <a:pPr marL="457200" indent="-457200">
              <a:buFont typeface="Arial" panose="020B0604020202020204" pitchFamily="34" charset="0"/>
              <a:buChar char="•"/>
            </a:pPr>
            <a:r>
              <a:rPr lang="en-US" sz="3200" cap="none" dirty="0" smtClean="0">
                <a:solidFill>
                  <a:srgbClr val="EDFC60"/>
                </a:solidFill>
              </a:rPr>
              <a:t>Local Rule 7041.2</a:t>
            </a:r>
            <a:endParaRPr lang="en-US" sz="3200" dirty="0" smtClean="0">
              <a:solidFill>
                <a:schemeClr val="tx1">
                  <a:lumMod val="95000"/>
                </a:schemeClr>
              </a:solidFill>
            </a:endParaRPr>
          </a:p>
        </p:txBody>
      </p:sp>
    </p:spTree>
    <p:extLst>
      <p:ext uri="{BB962C8B-B14F-4D97-AF65-F5344CB8AC3E}">
        <p14:creationId xmlns:p14="http://schemas.microsoft.com/office/powerpoint/2010/main" val="29751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Settlement of 727 claims</a:t>
            </a:r>
            <a:endParaRPr lang="en-US" cap="none" dirty="0"/>
          </a:p>
        </p:txBody>
      </p:sp>
      <p:sp>
        <p:nvSpPr>
          <p:cNvPr id="3" name="Subtitle 2"/>
          <p:cNvSpPr>
            <a:spLocks noGrp="1"/>
          </p:cNvSpPr>
          <p:nvPr>
            <p:ph type="subTitle" idx="1"/>
          </p:nvPr>
        </p:nvSpPr>
        <p:spPr>
          <a:xfrm>
            <a:off x="1917290" y="1563329"/>
            <a:ext cx="9438968" cy="4876800"/>
          </a:xfrm>
        </p:spPr>
        <p:txBody>
          <a:bodyPr>
            <a:normAutofit fontScale="77500" lnSpcReduction="20000"/>
          </a:bodyPr>
          <a:lstStyle/>
          <a:p>
            <a:r>
              <a:rPr lang="en-US" sz="3200" cap="none" dirty="0">
                <a:solidFill>
                  <a:srgbClr val="EDFC60"/>
                </a:solidFill>
              </a:rPr>
              <a:t>An adversary proceeding objecting to entry of discharge of the debtor(s) or seeking to revoke entry of discharge of the debtor(s) shall be dismissed only upon compliance with the following conditions.</a:t>
            </a:r>
          </a:p>
          <a:p>
            <a:r>
              <a:rPr lang="en-US" sz="3200" cap="none" dirty="0">
                <a:solidFill>
                  <a:srgbClr val="EDFC60"/>
                </a:solidFill>
              </a:rPr>
              <a:t>(a)  </a:t>
            </a:r>
            <a:r>
              <a:rPr lang="en-US" sz="3200" b="1" cap="none" dirty="0">
                <a:solidFill>
                  <a:srgbClr val="EDFC60"/>
                </a:solidFill>
              </a:rPr>
              <a:t>Motion.</a:t>
            </a:r>
            <a:endParaRPr lang="en-US" sz="3200" cap="none" dirty="0">
              <a:solidFill>
                <a:srgbClr val="EDFC60"/>
              </a:solidFill>
            </a:endParaRPr>
          </a:p>
          <a:p>
            <a:pPr marL="461963" indent="-461963"/>
            <a:r>
              <a:rPr lang="en-US" sz="3200" cap="none" dirty="0" smtClean="0">
                <a:solidFill>
                  <a:srgbClr val="EDFC60"/>
                </a:solidFill>
              </a:rPr>
              <a:t>	The </a:t>
            </a:r>
            <a:r>
              <a:rPr lang="en-US" sz="3200" cap="none" dirty="0">
                <a:solidFill>
                  <a:srgbClr val="EDFC60"/>
                </a:solidFill>
              </a:rPr>
              <a:t>plaintiff shall file a motion that sets forth with particularity the grounds upon which the request for dismissal is based.</a:t>
            </a:r>
          </a:p>
          <a:p>
            <a:r>
              <a:rPr lang="en-US" sz="3200" cap="none" dirty="0">
                <a:solidFill>
                  <a:srgbClr val="EDFC60"/>
                </a:solidFill>
              </a:rPr>
              <a:t>(b)  </a:t>
            </a:r>
            <a:r>
              <a:rPr lang="en-US" sz="3200" b="1" cap="none" dirty="0">
                <a:solidFill>
                  <a:srgbClr val="EDFC60"/>
                </a:solidFill>
              </a:rPr>
              <a:t>Affidavit.</a:t>
            </a:r>
            <a:endParaRPr lang="en-US" sz="3200" cap="none" dirty="0">
              <a:solidFill>
                <a:srgbClr val="EDFC60"/>
              </a:solidFill>
            </a:endParaRPr>
          </a:p>
          <a:p>
            <a:pPr marL="461963" indent="-461963">
              <a:tabLst>
                <a:tab pos="514350" algn="l"/>
              </a:tabLst>
            </a:pPr>
            <a:r>
              <a:rPr lang="en-US" sz="3200" cap="none" dirty="0" smtClean="0">
                <a:solidFill>
                  <a:srgbClr val="EDFC60"/>
                </a:solidFill>
              </a:rPr>
              <a:t>	Contemporaneously </a:t>
            </a:r>
            <a:r>
              <a:rPr lang="en-US" sz="3200" cap="none" dirty="0">
                <a:solidFill>
                  <a:srgbClr val="EDFC60"/>
                </a:solidFill>
              </a:rPr>
              <a:t>with such motion, there must be filed an affidavit of the plaintiff setting forth any consideration, monetary or otherwise, received in connection with such requested dismissal</a:t>
            </a:r>
            <a:r>
              <a:rPr lang="en-US" sz="3200" cap="none" dirty="0" smtClean="0">
                <a:solidFill>
                  <a:srgbClr val="EDFC60"/>
                </a:solidFill>
              </a:rPr>
              <a:t>.</a:t>
            </a:r>
            <a:endParaRPr lang="en-US" sz="3200" cap="none" dirty="0">
              <a:solidFill>
                <a:srgbClr val="EDFC60"/>
              </a:solidFill>
            </a:endParaRPr>
          </a:p>
        </p:txBody>
      </p:sp>
    </p:spTree>
    <p:extLst>
      <p:ext uri="{BB962C8B-B14F-4D97-AF65-F5344CB8AC3E}">
        <p14:creationId xmlns:p14="http://schemas.microsoft.com/office/powerpoint/2010/main" val="330168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 presetClass="entr" presetSubtype="2"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1" dur="500" fill="hold"/>
                                        <p:tgtEl>
                                          <p:spTgt spid="3">
                                            <p:txEl>
                                              <p:pRg st="0" end="0"/>
                                            </p:txEl>
                                          </p:spTgt>
                                        </p:tgtEl>
                                        <p:attrNameLst>
                                          <p:attrName>ppt_y</p:attrName>
                                        </p:attrNameLst>
                                      </p:cBhvr>
                                      <p:tavLst>
                                        <p:tav tm="0">
                                          <p:val>
                                            <p:strVal val="#ppt_y"/>
                                          </p:val>
                                        </p:tav>
                                        <p:tav tm="100000">
                                          <p:val>
                                            <p:strVal val="#ppt_y"/>
                                          </p:val>
                                        </p:tav>
                                      </p:tavLst>
                                    </p:anim>
                                  </p:childTnLst>
                                </p:cTn>
                              </p:par>
                              <p:par>
                                <p:cTn id="12" presetID="2" presetClass="entr" presetSubtype="2"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Settlement of 727 claims</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Likely requires Rule 9019 approval (make the motion required by LBR 7041 a compromise motion)</a:t>
            </a:r>
          </a:p>
          <a:p>
            <a:pPr marL="457200" indent="-457200">
              <a:buFont typeface="Arial" panose="020B0604020202020204" pitchFamily="34" charset="0"/>
              <a:buChar char="•"/>
            </a:pPr>
            <a:r>
              <a:rPr lang="en-US" sz="3200" cap="none" dirty="0" smtClean="0">
                <a:solidFill>
                  <a:srgbClr val="EDFC60"/>
                </a:solidFill>
              </a:rPr>
              <a:t>Rule 7041 requires notice to certain parties</a:t>
            </a:r>
          </a:p>
          <a:p>
            <a:pPr marL="457200" indent="-457200">
              <a:buFont typeface="Arial" panose="020B0604020202020204" pitchFamily="34" charset="0"/>
              <a:buChar char="•"/>
            </a:pPr>
            <a:r>
              <a:rPr lang="en-US" sz="3200" cap="none" dirty="0" smtClean="0">
                <a:solidFill>
                  <a:srgbClr val="EDFC60"/>
                </a:solidFill>
              </a:rPr>
              <a:t>Concern = buying a discharge.  </a:t>
            </a:r>
            <a:endParaRPr lang="en-US" sz="3200" cap="none" dirty="0">
              <a:solidFill>
                <a:srgbClr val="EDFC60"/>
              </a:solidFill>
            </a:endParaRPr>
          </a:p>
        </p:txBody>
      </p:sp>
    </p:spTree>
    <p:extLst>
      <p:ext uri="{BB962C8B-B14F-4D97-AF65-F5344CB8AC3E}">
        <p14:creationId xmlns:p14="http://schemas.microsoft.com/office/powerpoint/2010/main" val="261513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Castorena</a:t>
            </a:r>
            <a:endParaRPr lang="en-US" i="1"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i="1" cap="none" dirty="0" smtClean="0">
                <a:solidFill>
                  <a:srgbClr val="EDFC60"/>
                </a:solidFill>
              </a:rPr>
              <a:t>In re </a:t>
            </a:r>
            <a:r>
              <a:rPr lang="en-US" sz="3200" i="1" cap="none" dirty="0" err="1" smtClean="0">
                <a:solidFill>
                  <a:srgbClr val="EDFC60"/>
                </a:solidFill>
              </a:rPr>
              <a:t>Castorena</a:t>
            </a:r>
            <a:r>
              <a:rPr lang="en-US" sz="3200" cap="none" dirty="0" smtClean="0">
                <a:solidFill>
                  <a:srgbClr val="EDFC60"/>
                </a:solidFill>
              </a:rPr>
              <a:t>, 270 B.R. 504 (Bankr D. Idaho, 2001)</a:t>
            </a:r>
          </a:p>
          <a:p>
            <a:pPr marL="914400" lvl="1" indent="-457200" algn="l">
              <a:buFont typeface="Arial" panose="020B0604020202020204" pitchFamily="34" charset="0"/>
              <a:buChar char="•"/>
            </a:pPr>
            <a:r>
              <a:rPr lang="en-US" sz="2400" dirty="0" smtClean="0">
                <a:solidFill>
                  <a:srgbClr val="EDFC60"/>
                </a:solidFill>
              </a:rPr>
              <a:t>Filing schedules, statements and disclosures (&amp; amendments)</a:t>
            </a:r>
          </a:p>
          <a:p>
            <a:pPr marL="914400" lvl="1" indent="-457200" algn="l">
              <a:buFont typeface="Arial" panose="020B0604020202020204" pitchFamily="34" charset="0"/>
              <a:buChar char="•"/>
            </a:pPr>
            <a:r>
              <a:rPr lang="en-US" sz="2400" dirty="0" smtClean="0">
                <a:solidFill>
                  <a:srgbClr val="EDFC60"/>
                </a:solidFill>
              </a:rPr>
              <a:t>Attendance at 341 meeting</a:t>
            </a:r>
          </a:p>
          <a:p>
            <a:pPr marL="914400" lvl="1" indent="-457200" algn="l">
              <a:buFont typeface="Arial" panose="020B0604020202020204" pitchFamily="34" charset="0"/>
              <a:buChar char="•"/>
            </a:pPr>
            <a:r>
              <a:rPr lang="en-US" sz="2400" dirty="0" smtClean="0">
                <a:solidFill>
                  <a:srgbClr val="EDFC60"/>
                </a:solidFill>
              </a:rPr>
              <a:t>Cooperation with Trustee (including turnover)</a:t>
            </a:r>
          </a:p>
          <a:p>
            <a:pPr marL="914400" lvl="1" indent="-457200" algn="l">
              <a:buFont typeface="Arial" panose="020B0604020202020204" pitchFamily="34" charset="0"/>
              <a:buChar char="•"/>
            </a:pPr>
            <a:r>
              <a:rPr lang="en-US" sz="2400" dirty="0" smtClean="0">
                <a:solidFill>
                  <a:srgbClr val="EDFC60"/>
                </a:solidFill>
              </a:rPr>
              <a:t>Compliance with orders of Court</a:t>
            </a:r>
          </a:p>
          <a:p>
            <a:pPr marL="914400" lvl="1" indent="-457200" algn="l">
              <a:buFont typeface="Arial" panose="020B0604020202020204" pitchFamily="34" charset="0"/>
              <a:buChar char="•"/>
            </a:pPr>
            <a:r>
              <a:rPr lang="en-US" sz="2400" dirty="0" smtClean="0">
                <a:solidFill>
                  <a:srgbClr val="EDFC60"/>
                </a:solidFill>
              </a:rPr>
              <a:t>Performance of 521 duties</a:t>
            </a:r>
          </a:p>
          <a:p>
            <a:pPr marL="914400" lvl="1" indent="-457200" algn="l">
              <a:buFont typeface="Arial" panose="020B0604020202020204" pitchFamily="34" charset="0"/>
              <a:buChar char="•"/>
            </a:pPr>
            <a:r>
              <a:rPr lang="en-US" sz="2400" dirty="0" smtClean="0">
                <a:solidFill>
                  <a:srgbClr val="EDFC60"/>
                </a:solidFill>
              </a:rPr>
              <a:t>Counseling re: reaffirmation; redemption; surrender</a:t>
            </a:r>
          </a:p>
          <a:p>
            <a:pPr marL="914400" lvl="1" indent="-457200" algn="l">
              <a:buFont typeface="Arial" panose="020B0604020202020204" pitchFamily="34" charset="0"/>
              <a:buChar char="•"/>
            </a:pPr>
            <a:r>
              <a:rPr lang="en-US" sz="2400" dirty="0" smtClean="0">
                <a:solidFill>
                  <a:srgbClr val="EDFC60"/>
                </a:solidFill>
              </a:rPr>
              <a:t>Responding to basic issues (stay violations and requests; objection to exemptions; avoidance of liens</a:t>
            </a:r>
            <a:r>
              <a:rPr lang="en-US" sz="3200" dirty="0" smtClean="0">
                <a:solidFill>
                  <a:srgbClr val="EDFC60"/>
                </a:solidFill>
              </a:rPr>
              <a:t>)</a:t>
            </a:r>
          </a:p>
        </p:txBody>
      </p:sp>
    </p:spTree>
    <p:extLst>
      <p:ext uri="{BB962C8B-B14F-4D97-AF65-F5344CB8AC3E}">
        <p14:creationId xmlns:p14="http://schemas.microsoft.com/office/powerpoint/2010/main" val="134040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C</a:t>
            </a:r>
            <a:r>
              <a:rPr lang="en-US" i="1" cap="none" dirty="0" err="1" smtClean="0"/>
              <a:t>astorena</a:t>
            </a:r>
            <a:endParaRPr lang="en-US" i="1"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2400" cap="none" dirty="0" smtClean="0">
                <a:solidFill>
                  <a:srgbClr val="EDFC60"/>
                </a:solidFill>
              </a:rPr>
              <a:t>“An attorney, in accepting an engagement to represent the debtor in a bankruptcy case, will find it exceedingly difficult to show that he properly contracts away any of the fundamental and core obligations such an engagement necessarily imposes.  Proving competent, intelligent, informed and knowing consent of the debtor to waive or limit such services inherent to the engagement will be required.”</a:t>
            </a:r>
            <a:endParaRPr lang="en-US" sz="3200" cap="none" dirty="0" smtClean="0">
              <a:solidFill>
                <a:srgbClr val="EDFC60"/>
              </a:solidFill>
            </a:endParaRPr>
          </a:p>
        </p:txBody>
      </p:sp>
    </p:spTree>
    <p:extLst>
      <p:ext uri="{BB962C8B-B14F-4D97-AF65-F5344CB8AC3E}">
        <p14:creationId xmlns:p14="http://schemas.microsoft.com/office/powerpoint/2010/main" val="257649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1334451"/>
          </a:xfrm>
        </p:spPr>
        <p:txBody>
          <a:bodyPr/>
          <a:lstStyle/>
          <a:p>
            <a:pPr algn="ctr"/>
            <a:r>
              <a:rPr lang="en-US" dirty="0" smtClean="0"/>
              <a:t>Overview</a:t>
            </a:r>
            <a:endParaRPr lang="en-US" dirty="0"/>
          </a:p>
        </p:txBody>
      </p:sp>
      <p:sp>
        <p:nvSpPr>
          <p:cNvPr id="3" name="Subtitle 2"/>
          <p:cNvSpPr>
            <a:spLocks noGrp="1"/>
          </p:cNvSpPr>
          <p:nvPr>
            <p:ph type="subTitle" idx="1"/>
          </p:nvPr>
        </p:nvSpPr>
        <p:spPr>
          <a:xfrm>
            <a:off x="1691148" y="2075291"/>
            <a:ext cx="9665110" cy="3715910"/>
          </a:xfrm>
        </p:spPr>
        <p:txBody>
          <a:bodyPr/>
          <a:lstStyle/>
          <a:p>
            <a:pPr algn="ctr"/>
            <a:r>
              <a:rPr lang="en-US" sz="3200" dirty="0" smtClean="0">
                <a:solidFill>
                  <a:srgbClr val="EDFC60"/>
                </a:solidFill>
              </a:rPr>
              <a:t>Section 523</a:t>
            </a:r>
          </a:p>
          <a:p>
            <a:pPr algn="ctr"/>
            <a:endParaRPr lang="en-US" sz="3200" dirty="0">
              <a:solidFill>
                <a:srgbClr val="EDFC60"/>
              </a:solidFill>
            </a:endParaRPr>
          </a:p>
          <a:p>
            <a:pPr algn="ctr"/>
            <a:r>
              <a:rPr lang="en-US" sz="3200" dirty="0" smtClean="0">
                <a:solidFill>
                  <a:srgbClr val="EDFC60"/>
                </a:solidFill>
              </a:rPr>
              <a:t>Section 727</a:t>
            </a:r>
          </a:p>
          <a:p>
            <a:pPr algn="ctr"/>
            <a:endParaRPr lang="en-US" sz="3200" dirty="0">
              <a:solidFill>
                <a:srgbClr val="EDFC60"/>
              </a:solidFill>
            </a:endParaRPr>
          </a:p>
          <a:p>
            <a:pPr algn="ctr"/>
            <a:r>
              <a:rPr lang="en-US" sz="3200" dirty="0" smtClean="0">
                <a:solidFill>
                  <a:srgbClr val="EDFC60"/>
                </a:solidFill>
              </a:rPr>
              <a:t>Representation issues</a:t>
            </a:r>
            <a:endParaRPr lang="en-US" dirty="0">
              <a:solidFill>
                <a:schemeClr val="tx1">
                  <a:lumMod val="95000"/>
                </a:schemeClr>
              </a:solidFill>
            </a:endParaRPr>
          </a:p>
        </p:txBody>
      </p:sp>
    </p:spTree>
    <p:extLst>
      <p:ext uri="{BB962C8B-B14F-4D97-AF65-F5344CB8AC3E}">
        <p14:creationId xmlns:p14="http://schemas.microsoft.com/office/powerpoint/2010/main" val="326212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i="1" cap="none" dirty="0" err="1" smtClean="0">
                <a:solidFill>
                  <a:srgbClr val="EDFC60"/>
                </a:solidFill>
              </a:rPr>
              <a:t>Tedocco</a:t>
            </a:r>
            <a:r>
              <a:rPr lang="en-US" sz="3200" i="1" cap="none" dirty="0" smtClean="0">
                <a:solidFill>
                  <a:srgbClr val="EDFC60"/>
                </a:solidFill>
              </a:rPr>
              <a:t> v. DeLuca (In re </a:t>
            </a:r>
            <a:r>
              <a:rPr lang="en-US" sz="3200" i="1" cap="none" dirty="0" err="1" smtClean="0">
                <a:solidFill>
                  <a:srgbClr val="EDFC60"/>
                </a:solidFill>
              </a:rPr>
              <a:t>Seare</a:t>
            </a:r>
            <a:r>
              <a:rPr lang="en-US" sz="3200" i="1" cap="none" dirty="0" smtClean="0">
                <a:solidFill>
                  <a:srgbClr val="EDFC60"/>
                </a:solidFill>
              </a:rPr>
              <a:t>), </a:t>
            </a:r>
            <a:r>
              <a:rPr lang="en-US" sz="3200" cap="none" dirty="0" smtClean="0">
                <a:solidFill>
                  <a:srgbClr val="EDFC60"/>
                </a:solidFill>
              </a:rPr>
              <a:t>515 B.R. 599 (9</a:t>
            </a:r>
            <a:r>
              <a:rPr lang="en-US" sz="3200" cap="none" baseline="30000" dirty="0" smtClean="0">
                <a:solidFill>
                  <a:srgbClr val="EDFC60"/>
                </a:solidFill>
              </a:rPr>
              <a:t>th</a:t>
            </a:r>
            <a:r>
              <a:rPr lang="en-US" sz="3200" cap="none" dirty="0" smtClean="0">
                <a:solidFill>
                  <a:srgbClr val="EDFC60"/>
                </a:solidFill>
              </a:rPr>
              <a:t> Cir. BAP, 2014) – appeal from Nevada BK Court (Judge Markell)</a:t>
            </a:r>
          </a:p>
          <a:p>
            <a:pPr marL="457200" indent="-457200">
              <a:buFont typeface="Arial" panose="020B0604020202020204" pitchFamily="34" charset="0"/>
              <a:buChar char="•"/>
            </a:pPr>
            <a:r>
              <a:rPr lang="en-US" sz="3200" cap="none" dirty="0" smtClean="0">
                <a:solidFill>
                  <a:srgbClr val="EDFC60"/>
                </a:solidFill>
              </a:rPr>
              <a:t>Markell’s opinion = 59 pages (Table of Contents) (493 B.R. 158)</a:t>
            </a:r>
          </a:p>
        </p:txBody>
      </p:sp>
    </p:spTree>
    <p:extLst>
      <p:ext uri="{BB962C8B-B14F-4D97-AF65-F5344CB8AC3E}">
        <p14:creationId xmlns:p14="http://schemas.microsoft.com/office/powerpoint/2010/main" val="19932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Debtor (</a:t>
            </a:r>
            <a:r>
              <a:rPr lang="en-US" sz="3200" cap="none" dirty="0" err="1" smtClean="0">
                <a:solidFill>
                  <a:srgbClr val="EDFC60"/>
                </a:solidFill>
              </a:rPr>
              <a:t>Seare</a:t>
            </a:r>
            <a:r>
              <a:rPr lang="en-US" sz="3200" cap="none" dirty="0" smtClean="0">
                <a:solidFill>
                  <a:srgbClr val="EDFC60"/>
                </a:solidFill>
              </a:rPr>
              <a:t>) had prepetition employment litigation with St. Rose Dominican Health Foundation (former employer)</a:t>
            </a:r>
          </a:p>
          <a:p>
            <a:pPr marL="457200" indent="-457200">
              <a:buFont typeface="Arial" panose="020B0604020202020204" pitchFamily="34" charset="0"/>
              <a:buChar char="•"/>
            </a:pPr>
            <a:r>
              <a:rPr lang="en-US" sz="3200" cap="none" dirty="0" smtClean="0">
                <a:solidFill>
                  <a:srgbClr val="EDFC60"/>
                </a:solidFill>
              </a:rPr>
              <a:t>Prepetition litigation resulted in attorney fee judgment against </a:t>
            </a:r>
            <a:r>
              <a:rPr lang="en-US" sz="3200" cap="none" dirty="0" err="1" smtClean="0">
                <a:solidFill>
                  <a:srgbClr val="EDFC60"/>
                </a:solidFill>
              </a:rPr>
              <a:t>Seare</a:t>
            </a:r>
            <a:r>
              <a:rPr lang="en-US" sz="3200" cap="none" dirty="0" smtClean="0">
                <a:solidFill>
                  <a:srgbClr val="EDFC60"/>
                </a:solidFill>
              </a:rPr>
              <a:t> (based on </a:t>
            </a:r>
            <a:r>
              <a:rPr lang="en-US" sz="3200" cap="none" dirty="0" err="1" smtClean="0">
                <a:solidFill>
                  <a:srgbClr val="EDFC60"/>
                </a:solidFill>
              </a:rPr>
              <a:t>Seare’s</a:t>
            </a:r>
            <a:r>
              <a:rPr lang="en-US" sz="3200" cap="none" dirty="0" smtClean="0">
                <a:solidFill>
                  <a:srgbClr val="EDFC60"/>
                </a:solidFill>
              </a:rPr>
              <a:t> improprieties during the litigation – “fraud upon the court”)</a:t>
            </a: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89075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fontScale="85000" lnSpcReduction="20000"/>
          </a:bodyPr>
          <a:lstStyle/>
          <a:p>
            <a:pPr marL="457200" indent="-457200">
              <a:buFont typeface="Arial" panose="020B0604020202020204" pitchFamily="34" charset="0"/>
              <a:buChar char="•"/>
            </a:pPr>
            <a:r>
              <a:rPr lang="en-US" sz="3200" i="1" cap="none" dirty="0" smtClean="0">
                <a:solidFill>
                  <a:schemeClr val="accent3">
                    <a:lumMod val="60000"/>
                    <a:lumOff val="40000"/>
                  </a:schemeClr>
                </a:solidFill>
              </a:rPr>
              <a:t>Feb 13, 2012 </a:t>
            </a:r>
            <a:r>
              <a:rPr lang="en-US" sz="3200" cap="none" dirty="0" smtClean="0">
                <a:solidFill>
                  <a:srgbClr val="EDFC60"/>
                </a:solidFill>
              </a:rPr>
              <a:t>– first (only) meeting with DeLuca</a:t>
            </a:r>
          </a:p>
          <a:p>
            <a:pPr marL="914400" lvl="1" indent="-457200" algn="l">
              <a:buFont typeface="Arial" panose="020B0604020202020204" pitchFamily="34" charset="0"/>
              <a:buChar char="•"/>
            </a:pPr>
            <a:r>
              <a:rPr lang="en-US" sz="2400" dirty="0" smtClean="0">
                <a:solidFill>
                  <a:srgbClr val="EDFC60"/>
                </a:solidFill>
              </a:rPr>
              <a:t>Gave copies of wage garnishment and sanctions orders</a:t>
            </a:r>
          </a:p>
          <a:p>
            <a:pPr marL="914400" lvl="1" indent="-457200" algn="l">
              <a:buFont typeface="Arial" panose="020B0604020202020204" pitchFamily="34" charset="0"/>
              <a:buChar char="•"/>
            </a:pPr>
            <a:r>
              <a:rPr lang="en-US" sz="2400" cap="none" dirty="0" smtClean="0">
                <a:solidFill>
                  <a:srgbClr val="EDFC60"/>
                </a:solidFill>
              </a:rPr>
              <a:t>DeLuca = “hospital bills are dischargeable”</a:t>
            </a:r>
          </a:p>
          <a:p>
            <a:pPr marL="914400" lvl="1" indent="-457200" algn="l">
              <a:buFont typeface="Arial" panose="020B0604020202020204" pitchFamily="34" charset="0"/>
              <a:buChar char="•"/>
            </a:pPr>
            <a:r>
              <a:rPr lang="en-US" sz="2400" dirty="0" smtClean="0">
                <a:solidFill>
                  <a:srgbClr val="EDFC60"/>
                </a:solidFill>
              </a:rPr>
              <a:t>Told DeLuca needed to file to stop the wage garnishment order</a:t>
            </a:r>
            <a:endParaRPr lang="en-US" sz="2400" cap="none" dirty="0" smtClean="0">
              <a:solidFill>
                <a:srgbClr val="EDFC60"/>
              </a:solidFill>
            </a:endParaRPr>
          </a:p>
          <a:p>
            <a:pPr marL="457200" indent="-457200">
              <a:buFont typeface="Arial" panose="020B0604020202020204" pitchFamily="34" charset="0"/>
              <a:buChar char="•"/>
            </a:pPr>
            <a:r>
              <a:rPr lang="en-US" sz="3200" cap="none" dirty="0" smtClean="0">
                <a:solidFill>
                  <a:srgbClr val="EDFC60"/>
                </a:solidFill>
              </a:rPr>
              <a:t>Gave </a:t>
            </a:r>
            <a:r>
              <a:rPr lang="en-US" sz="3200" cap="none" dirty="0" err="1" smtClean="0">
                <a:solidFill>
                  <a:srgbClr val="EDFC60"/>
                </a:solidFill>
              </a:rPr>
              <a:t>Seare</a:t>
            </a:r>
            <a:r>
              <a:rPr lang="en-US" sz="3200" cap="none" dirty="0" smtClean="0">
                <a:solidFill>
                  <a:srgbClr val="EDFC60"/>
                </a:solidFill>
              </a:rPr>
              <a:t> 19-page FAQ (Retainer Agreement) – not signed by DeLuca</a:t>
            </a:r>
          </a:p>
          <a:p>
            <a:pPr marL="457200" indent="-457200">
              <a:buFont typeface="Arial" panose="020B0604020202020204" pitchFamily="34" charset="0"/>
              <a:buChar char="•"/>
            </a:pPr>
            <a:r>
              <a:rPr lang="en-US" sz="3200" cap="none" dirty="0" smtClean="0">
                <a:solidFill>
                  <a:srgbClr val="EDFC60"/>
                </a:solidFill>
              </a:rPr>
              <a:t>Contained a “Additional Fees” paragraph – includes “addressing allegations of fraud or non-dischargeability” and “Adversary Proceedings”</a:t>
            </a:r>
          </a:p>
          <a:p>
            <a:pPr marL="457200" indent="-457200">
              <a:buFont typeface="Arial" panose="020B0604020202020204" pitchFamily="34" charset="0"/>
              <a:buChar char="•"/>
            </a:pPr>
            <a:r>
              <a:rPr lang="en-US" sz="3200" cap="none" dirty="0" smtClean="0">
                <a:solidFill>
                  <a:srgbClr val="EDFC60"/>
                </a:solidFill>
              </a:rPr>
              <a:t>Debtors put in small room to review and sign Retainer Agreement; no one sat with them to explain or go over the </a:t>
            </a:r>
            <a:r>
              <a:rPr lang="en-US" sz="3200" cap="none" dirty="0" err="1" smtClean="0">
                <a:solidFill>
                  <a:srgbClr val="EDFC60"/>
                </a:solidFill>
              </a:rPr>
              <a:t>agmt</a:t>
            </a: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358141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fontScale="62500" lnSpcReduction="20000"/>
          </a:bodyPr>
          <a:lstStyle/>
          <a:p>
            <a:pPr marL="457200" indent="-457200">
              <a:buFont typeface="Arial" panose="020B0604020202020204" pitchFamily="34" charset="0"/>
              <a:buChar char="•"/>
            </a:pPr>
            <a:r>
              <a:rPr lang="en-US" sz="3200" i="1" cap="none" dirty="0" smtClean="0">
                <a:solidFill>
                  <a:schemeClr val="accent3">
                    <a:lumMod val="60000"/>
                    <a:lumOff val="40000"/>
                  </a:schemeClr>
                </a:solidFill>
              </a:rPr>
              <a:t>Feb 29, 2012 </a:t>
            </a:r>
            <a:r>
              <a:rPr lang="en-US" sz="3200" cap="none" dirty="0" smtClean="0">
                <a:solidFill>
                  <a:srgbClr val="EDFC60"/>
                </a:solidFill>
              </a:rPr>
              <a:t>– BK case filed.  St. Rose debt listed in Schedule F and SOFA.</a:t>
            </a:r>
          </a:p>
          <a:p>
            <a:pPr marL="457200" indent="-457200">
              <a:buFont typeface="Arial" panose="020B0604020202020204" pitchFamily="34" charset="0"/>
              <a:buChar char="•"/>
            </a:pPr>
            <a:r>
              <a:rPr lang="en-US" sz="3200" i="1" cap="none" dirty="0" smtClean="0">
                <a:solidFill>
                  <a:schemeClr val="accent3">
                    <a:lumMod val="60000"/>
                    <a:lumOff val="40000"/>
                  </a:schemeClr>
                </a:solidFill>
              </a:rPr>
              <a:t>March 2012 </a:t>
            </a:r>
            <a:r>
              <a:rPr lang="en-US" sz="3200" cap="none" dirty="0" smtClean="0">
                <a:solidFill>
                  <a:srgbClr val="EDFC60"/>
                </a:solidFill>
              </a:rPr>
              <a:t>– 341 meeting; St. Rose indicates it will be filing a nondischargeability proceeding</a:t>
            </a:r>
          </a:p>
          <a:p>
            <a:pPr marL="457200" indent="-457200">
              <a:buFont typeface="Arial" panose="020B0604020202020204" pitchFamily="34" charset="0"/>
              <a:buChar char="•"/>
            </a:pPr>
            <a:r>
              <a:rPr lang="en-US" sz="3200" i="1" cap="none" dirty="0" smtClean="0">
                <a:solidFill>
                  <a:schemeClr val="accent3">
                    <a:lumMod val="60000"/>
                    <a:lumOff val="40000"/>
                  </a:schemeClr>
                </a:solidFill>
              </a:rPr>
              <a:t>April 16, 2012 </a:t>
            </a:r>
            <a:r>
              <a:rPr lang="en-US" sz="3200" cap="none" dirty="0" smtClean="0">
                <a:solidFill>
                  <a:srgbClr val="EDFC60"/>
                </a:solidFill>
              </a:rPr>
              <a:t>– DeLuca received proposed </a:t>
            </a:r>
            <a:r>
              <a:rPr lang="en-US" sz="3200" cap="none" dirty="0" err="1" smtClean="0">
                <a:solidFill>
                  <a:srgbClr val="EDFC60"/>
                </a:solidFill>
              </a:rPr>
              <a:t>Stip</a:t>
            </a:r>
            <a:r>
              <a:rPr lang="en-US" sz="3200" cap="none" dirty="0" smtClean="0">
                <a:solidFill>
                  <a:srgbClr val="EDFC60"/>
                </a:solidFill>
              </a:rPr>
              <a:t> and Order re: nondischargeability from St. Rose; rejected by DeLuca (no contact with </a:t>
            </a:r>
            <a:r>
              <a:rPr lang="en-US" sz="3200" cap="none" dirty="0" err="1" smtClean="0">
                <a:solidFill>
                  <a:srgbClr val="EDFC60"/>
                </a:solidFill>
              </a:rPr>
              <a:t>Seare</a:t>
            </a:r>
            <a:r>
              <a:rPr lang="en-US" sz="3200" cap="none" dirty="0" smtClean="0">
                <a:solidFill>
                  <a:srgbClr val="EDFC60"/>
                </a:solidFill>
              </a:rPr>
              <a:t>)</a:t>
            </a:r>
          </a:p>
          <a:p>
            <a:pPr marL="457200" indent="-457200">
              <a:buFont typeface="Arial" panose="020B0604020202020204" pitchFamily="34" charset="0"/>
              <a:buChar char="•"/>
            </a:pPr>
            <a:r>
              <a:rPr lang="en-US" sz="3200" i="1" cap="none" dirty="0" smtClean="0">
                <a:solidFill>
                  <a:schemeClr val="accent3">
                    <a:lumMod val="60000"/>
                    <a:lumOff val="40000"/>
                  </a:schemeClr>
                </a:solidFill>
              </a:rPr>
              <a:t>May 24, 2012 </a:t>
            </a:r>
            <a:r>
              <a:rPr lang="en-US" sz="3200" cap="none" dirty="0" smtClean="0">
                <a:solidFill>
                  <a:srgbClr val="EDFC60"/>
                </a:solidFill>
              </a:rPr>
              <a:t>– nondischargeability proceeding filed</a:t>
            </a:r>
          </a:p>
          <a:p>
            <a:pPr marL="457200" indent="-457200">
              <a:buFont typeface="Arial" panose="020B0604020202020204" pitchFamily="34" charset="0"/>
              <a:buChar char="•"/>
            </a:pPr>
            <a:r>
              <a:rPr lang="en-US" sz="3200" i="1" cap="none" dirty="0" smtClean="0">
                <a:solidFill>
                  <a:schemeClr val="accent3">
                    <a:lumMod val="60000"/>
                    <a:lumOff val="40000"/>
                  </a:schemeClr>
                </a:solidFill>
              </a:rPr>
              <a:t>May 30, 2012 </a:t>
            </a:r>
            <a:r>
              <a:rPr lang="en-US" sz="3200" cap="none" dirty="0" smtClean="0">
                <a:solidFill>
                  <a:srgbClr val="EDFC60"/>
                </a:solidFill>
              </a:rPr>
              <a:t>– discharge granted for other debts</a:t>
            </a:r>
          </a:p>
          <a:p>
            <a:pPr marL="457200" indent="-457200">
              <a:buFont typeface="Arial" panose="020B0604020202020204" pitchFamily="34" charset="0"/>
              <a:buChar char="•"/>
            </a:pPr>
            <a:r>
              <a:rPr lang="en-US" sz="3200" i="1" cap="none" dirty="0" smtClean="0">
                <a:solidFill>
                  <a:schemeClr val="accent3">
                    <a:lumMod val="60000"/>
                    <a:lumOff val="40000"/>
                  </a:schemeClr>
                </a:solidFill>
              </a:rPr>
              <a:t>June 4, 2012 </a:t>
            </a:r>
            <a:r>
              <a:rPr lang="en-US" sz="3200" cap="none" dirty="0" smtClean="0">
                <a:solidFill>
                  <a:srgbClr val="EDFC60"/>
                </a:solidFill>
              </a:rPr>
              <a:t>– email from DeLuca, informing of discharge and stating that their case was completed</a:t>
            </a:r>
          </a:p>
          <a:p>
            <a:pPr marL="457200" indent="-457200">
              <a:buFont typeface="Arial" panose="020B0604020202020204" pitchFamily="34" charset="0"/>
              <a:buChar char="•"/>
            </a:pPr>
            <a:r>
              <a:rPr lang="en-US" sz="3200" i="1" cap="none" dirty="0" smtClean="0">
                <a:solidFill>
                  <a:schemeClr val="accent3">
                    <a:lumMod val="60000"/>
                    <a:lumOff val="40000"/>
                  </a:schemeClr>
                </a:solidFill>
              </a:rPr>
              <a:t>June 5, 2012 </a:t>
            </a:r>
            <a:r>
              <a:rPr lang="en-US" sz="3200" cap="none" dirty="0" smtClean="0">
                <a:solidFill>
                  <a:srgbClr val="EDFC60"/>
                </a:solidFill>
              </a:rPr>
              <a:t>– email from DeLuca; reminding debtor of St. Rose intention to enforce its judgment and informing Debtor of April correspondence; explained that DeLuca had performed all his duties and would not be representing Debtor in nondischargeability case</a:t>
            </a: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338473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fontScale="92500" lnSpcReduction="20000"/>
          </a:bodyPr>
          <a:lstStyle/>
          <a:p>
            <a:pPr marL="457200" indent="-457200">
              <a:buFont typeface="Arial" panose="020B0604020202020204" pitchFamily="34" charset="0"/>
              <a:buChar char="•"/>
            </a:pPr>
            <a:r>
              <a:rPr lang="en-US" sz="3200" i="1" cap="none" dirty="0" smtClean="0">
                <a:solidFill>
                  <a:schemeClr val="accent3">
                    <a:lumMod val="60000"/>
                    <a:lumOff val="40000"/>
                  </a:schemeClr>
                </a:solidFill>
              </a:rPr>
              <a:t>June 27, 2012 </a:t>
            </a:r>
            <a:r>
              <a:rPr lang="en-US" sz="3200" cap="none" dirty="0" smtClean="0">
                <a:solidFill>
                  <a:srgbClr val="EDFC60"/>
                </a:solidFill>
              </a:rPr>
              <a:t>– </a:t>
            </a:r>
            <a:r>
              <a:rPr lang="en-US" sz="3200" cap="none" dirty="0" err="1" smtClean="0">
                <a:solidFill>
                  <a:srgbClr val="EDFC60"/>
                </a:solidFill>
              </a:rPr>
              <a:t>Seare</a:t>
            </a:r>
            <a:r>
              <a:rPr lang="en-US" sz="3200" cap="none" dirty="0" smtClean="0">
                <a:solidFill>
                  <a:srgbClr val="EDFC60"/>
                </a:solidFill>
              </a:rPr>
              <a:t> files pro se Answer in adversary case.</a:t>
            </a:r>
          </a:p>
          <a:p>
            <a:pPr marL="457200" indent="-457200">
              <a:buFont typeface="Arial" panose="020B0604020202020204" pitchFamily="34" charset="0"/>
              <a:buChar char="•"/>
            </a:pPr>
            <a:r>
              <a:rPr lang="en-US" sz="3200" i="1" cap="none" dirty="0" smtClean="0">
                <a:solidFill>
                  <a:schemeClr val="accent3">
                    <a:lumMod val="60000"/>
                    <a:lumOff val="40000"/>
                  </a:schemeClr>
                </a:solidFill>
              </a:rPr>
              <a:t>August 2, 2012 </a:t>
            </a:r>
            <a:r>
              <a:rPr lang="en-US" sz="3200" cap="none" dirty="0" smtClean="0">
                <a:solidFill>
                  <a:srgbClr val="EDFC60"/>
                </a:solidFill>
              </a:rPr>
              <a:t>– Court holds status conference in adversary; DeLuca does not appear</a:t>
            </a:r>
          </a:p>
          <a:p>
            <a:pPr marL="457200" indent="-457200">
              <a:buFont typeface="Arial" panose="020B0604020202020204" pitchFamily="34" charset="0"/>
              <a:buChar char="•"/>
            </a:pPr>
            <a:r>
              <a:rPr lang="en-US" sz="3200" i="1" cap="none" dirty="0" smtClean="0">
                <a:solidFill>
                  <a:schemeClr val="accent3">
                    <a:lumMod val="60000"/>
                    <a:lumOff val="40000"/>
                  </a:schemeClr>
                </a:solidFill>
              </a:rPr>
              <a:t>August 3, 2012 </a:t>
            </a:r>
            <a:r>
              <a:rPr lang="en-US" sz="3200" cap="none" dirty="0" smtClean="0">
                <a:solidFill>
                  <a:srgbClr val="EDFC60"/>
                </a:solidFill>
              </a:rPr>
              <a:t>– Court issues “Order to Show Cause Why Court Should Not Sanction DeLuca for Failing to Represent Debtor in the Adversary Proceeding”</a:t>
            </a:r>
          </a:p>
          <a:p>
            <a:pPr marL="914400" lvl="1" indent="-457200" algn="l">
              <a:buFont typeface="Arial" panose="020B0604020202020204" pitchFamily="34" charset="0"/>
              <a:buChar char="•"/>
            </a:pPr>
            <a:r>
              <a:rPr lang="en-US" sz="2400" dirty="0" smtClean="0">
                <a:solidFill>
                  <a:srgbClr val="EDFC60"/>
                </a:solidFill>
              </a:rPr>
              <a:t>Orders DeLuca to explain why nonrepresentation was reasonable and show Debtors’ informed consent</a:t>
            </a:r>
          </a:p>
          <a:p>
            <a:pPr marL="457200" indent="-457200">
              <a:buFont typeface="Arial" panose="020B0604020202020204" pitchFamily="34" charset="0"/>
              <a:buChar char="•"/>
            </a:pPr>
            <a:r>
              <a:rPr lang="en-US" sz="3200" cap="none" dirty="0" smtClean="0">
                <a:solidFill>
                  <a:srgbClr val="EDFC60"/>
                </a:solidFill>
              </a:rPr>
              <a:t>Later evidentiary hearing</a:t>
            </a: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3183339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fontScale="92500" lnSpcReduction="10000"/>
          </a:bodyPr>
          <a:lstStyle/>
          <a:p>
            <a:pPr marL="457200" indent="-457200">
              <a:buFont typeface="Arial" panose="020B0604020202020204" pitchFamily="34" charset="0"/>
              <a:buChar char="•"/>
            </a:pPr>
            <a:r>
              <a:rPr lang="en-US" sz="3200" cap="none" dirty="0" smtClean="0">
                <a:solidFill>
                  <a:srgbClr val="EDFC60"/>
                </a:solidFill>
              </a:rPr>
              <a:t>Ultimate Sanctions:</a:t>
            </a:r>
          </a:p>
          <a:p>
            <a:pPr marL="914400" lvl="1" indent="-457200" algn="l">
              <a:buFont typeface="Arial" panose="020B0604020202020204" pitchFamily="34" charset="0"/>
              <a:buChar char="•"/>
            </a:pPr>
            <a:r>
              <a:rPr lang="en-US" sz="3200" dirty="0" smtClean="0">
                <a:solidFill>
                  <a:srgbClr val="EDFC60"/>
                </a:solidFill>
              </a:rPr>
              <a:t>Disgorgement of Fees ($2k)</a:t>
            </a:r>
          </a:p>
          <a:p>
            <a:pPr marL="914400" lvl="1" indent="-457200" algn="l">
              <a:buFont typeface="Arial" panose="020B0604020202020204" pitchFamily="34" charset="0"/>
              <a:buChar char="•"/>
            </a:pPr>
            <a:r>
              <a:rPr lang="en-US" sz="3200" cap="none" dirty="0" smtClean="0">
                <a:solidFill>
                  <a:srgbClr val="EDFC60"/>
                </a:solidFill>
              </a:rPr>
              <a:t>Publication of Decision</a:t>
            </a:r>
          </a:p>
          <a:p>
            <a:pPr marL="914400" lvl="1" indent="-457200" algn="l">
              <a:buFont typeface="Arial" panose="020B0604020202020204" pitchFamily="34" charset="0"/>
              <a:buChar char="•"/>
            </a:pPr>
            <a:r>
              <a:rPr lang="en-US" sz="3200" dirty="0" smtClean="0">
                <a:solidFill>
                  <a:srgbClr val="EDFC60"/>
                </a:solidFill>
              </a:rPr>
              <a:t>CLE (5 hours on collection/enforcement of judgment; 10 hours on ethical responsibilities to clients)</a:t>
            </a:r>
          </a:p>
          <a:p>
            <a:pPr marL="914400" lvl="1" indent="-457200" algn="l">
              <a:buFont typeface="Arial" panose="020B0604020202020204" pitchFamily="34" charset="0"/>
              <a:buChar char="•"/>
            </a:pPr>
            <a:r>
              <a:rPr lang="en-US" sz="3200" cap="none" dirty="0" smtClean="0">
                <a:solidFill>
                  <a:srgbClr val="EDFC60"/>
                </a:solidFill>
              </a:rPr>
              <a:t>Providing copy of Decision to all future clients (in next 2 years) who are sued in an adversary proceeding if DeLuca declines to represent them in the adversary proceeding</a:t>
            </a: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198269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fontScale="92500" lnSpcReduction="10000"/>
          </a:bodyPr>
          <a:lstStyle/>
          <a:p>
            <a:pPr marL="457200" indent="-457200">
              <a:buFont typeface="Arial" panose="020B0604020202020204" pitchFamily="34" charset="0"/>
              <a:buChar char="•"/>
            </a:pPr>
            <a:r>
              <a:rPr lang="en-US" sz="3200" cap="none" dirty="0" smtClean="0">
                <a:solidFill>
                  <a:srgbClr val="EDFC60"/>
                </a:solidFill>
              </a:rPr>
              <a:t>Judge Markell cites Judge Pappas:</a:t>
            </a:r>
          </a:p>
          <a:p>
            <a:pPr marL="914400" lvl="1" indent="-457200" algn="l">
              <a:buFont typeface="Arial" panose="020B0604020202020204" pitchFamily="34" charset="0"/>
              <a:buChar char="•"/>
            </a:pPr>
            <a:r>
              <a:rPr lang="en-US" sz="3200" dirty="0" smtClean="0">
                <a:solidFill>
                  <a:srgbClr val="EDFC60"/>
                </a:solidFill>
              </a:rPr>
              <a:t>“A lawyer walks a perilous path in attempting to limit the services provided to bankruptcy debtors.  Making an effective disclosure of the risks of such an arrangement, and obtaining informed consent, may be impossible in some cases … Instructing a debtor to “go it alone” in any significant aspect of the bankruptcy case exposes counsel to possible criticism, and worse yet, a potential for sanction.”</a:t>
            </a: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154438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BAP – upholds sanctions</a:t>
            </a:r>
          </a:p>
          <a:p>
            <a:pPr marL="457200" indent="-457200">
              <a:buFont typeface="Arial" panose="020B0604020202020204" pitchFamily="34" charset="0"/>
              <a:buChar char="•"/>
            </a:pPr>
            <a:r>
              <a:rPr lang="en-US" sz="3200" cap="none" dirty="0" smtClean="0">
                <a:solidFill>
                  <a:srgbClr val="EDFC60"/>
                </a:solidFill>
              </a:rPr>
              <a:t>Judge Jury concurs</a:t>
            </a:r>
          </a:p>
          <a:p>
            <a:pPr marL="457200" indent="-457200">
              <a:buFont typeface="Arial" panose="020B0604020202020204" pitchFamily="34" charset="0"/>
              <a:buChar char="•"/>
            </a:pPr>
            <a:r>
              <a:rPr lang="en-US" sz="3200" cap="none" dirty="0" smtClean="0">
                <a:solidFill>
                  <a:srgbClr val="EDFC60"/>
                </a:solidFill>
              </a:rPr>
              <a:t>Judge Jury and Judge Markell = good roadmap</a:t>
            </a: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181239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fontScale="92500" lnSpcReduction="10000"/>
          </a:bodyPr>
          <a:lstStyle/>
          <a:p>
            <a:pPr marL="457200" indent="-457200">
              <a:buFont typeface="Arial" panose="020B0604020202020204" pitchFamily="34" charset="0"/>
              <a:buChar char="•"/>
            </a:pPr>
            <a:r>
              <a:rPr lang="en-US" sz="3200" cap="none" dirty="0" smtClean="0">
                <a:solidFill>
                  <a:srgbClr val="EDFC60"/>
                </a:solidFill>
              </a:rPr>
              <a:t>Judge Jury (concurrence):</a:t>
            </a:r>
          </a:p>
          <a:p>
            <a:pPr marL="914400" lvl="1" indent="-457200" algn="l">
              <a:buFont typeface="Arial" panose="020B0604020202020204" pitchFamily="34" charset="0"/>
              <a:buChar char="•"/>
            </a:pPr>
            <a:r>
              <a:rPr lang="en-US" sz="3200" dirty="0" smtClean="0">
                <a:solidFill>
                  <a:srgbClr val="EDFC60"/>
                </a:solidFill>
              </a:rPr>
              <a:t>“[The majority and BK Court decisions] do not hold that unbundling representation of a debtor in a nondischargeability adversary proceeding from general representation of that debtor in a bankruptcy case is prohibited.  What they do say is that an attorney who wishes to limit her or his scope of bankruptcy representation should be mindful of the ethical minefield he or she must navigate.”</a:t>
            </a: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361906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fontScale="70000" lnSpcReduction="20000"/>
          </a:bodyPr>
          <a:lstStyle/>
          <a:p>
            <a:pPr marL="457200" indent="-457200">
              <a:buFont typeface="Arial" panose="020B0604020202020204" pitchFamily="34" charset="0"/>
              <a:buChar char="•"/>
            </a:pPr>
            <a:r>
              <a:rPr lang="en-US" sz="3200" cap="none" dirty="0" smtClean="0">
                <a:solidFill>
                  <a:srgbClr val="EDFC60"/>
                </a:solidFill>
              </a:rPr>
              <a:t>Roadmap (Judge Jury):</a:t>
            </a:r>
          </a:p>
          <a:p>
            <a:pPr marL="971550" lvl="1" indent="-514350" algn="l">
              <a:buFont typeface="+mj-lt"/>
              <a:buAutoNum type="arabicPeriod"/>
            </a:pPr>
            <a:r>
              <a:rPr lang="en-US" sz="3200" dirty="0" smtClean="0">
                <a:solidFill>
                  <a:srgbClr val="EDFC60"/>
                </a:solidFill>
              </a:rPr>
              <a:t>At initial intake interview with the debtor, identify fully and completely the debtor’s goals.</a:t>
            </a:r>
          </a:p>
          <a:p>
            <a:pPr marL="971550" lvl="1" indent="-514350" algn="l">
              <a:buFont typeface="+mj-lt"/>
              <a:buAutoNum type="arabicPeriod"/>
            </a:pPr>
            <a:r>
              <a:rPr lang="en-US" sz="3200" cap="none" dirty="0" smtClean="0">
                <a:solidFill>
                  <a:srgbClr val="EDFC60"/>
                </a:solidFill>
              </a:rPr>
              <a:t>Do not rely solely on the debtor’s input to ascertain the debtor’s goals.</a:t>
            </a:r>
          </a:p>
          <a:p>
            <a:pPr marL="971550" lvl="1" indent="-514350" algn="l">
              <a:buFont typeface="+mj-lt"/>
              <a:buAutoNum type="arabicPeriod"/>
            </a:pPr>
            <a:r>
              <a:rPr lang="en-US" sz="3200" dirty="0" smtClean="0">
                <a:solidFill>
                  <a:srgbClr val="EDFC60"/>
                </a:solidFill>
              </a:rPr>
              <a:t>If, after ascertaining the debtor’s goals, you believe limited scope representation is consistent with those goals, fully explain to the debtor the consequences and inherent risks which might arise if an adversary is filed and the attorney has not included that representation. (</a:t>
            </a:r>
            <a:r>
              <a:rPr lang="en-US" sz="3200" i="1" dirty="0" smtClean="0">
                <a:solidFill>
                  <a:srgbClr val="EDFC60"/>
                </a:solidFill>
              </a:rPr>
              <a:t>see Markell</a:t>
            </a:r>
            <a:r>
              <a:rPr lang="en-US" sz="3200" dirty="0" smtClean="0">
                <a:solidFill>
                  <a:srgbClr val="EDFC60"/>
                </a:solidFill>
              </a:rPr>
              <a:t>)</a:t>
            </a:r>
          </a:p>
          <a:p>
            <a:pPr marL="971550" lvl="1" indent="-514350" algn="l">
              <a:buFont typeface="+mj-lt"/>
              <a:buAutoNum type="arabicPeriod"/>
            </a:pPr>
            <a:r>
              <a:rPr lang="en-US" sz="3200" cap="none" dirty="0" smtClean="0">
                <a:solidFill>
                  <a:srgbClr val="EDFC60"/>
                </a:solidFill>
              </a:rPr>
              <a:t>Customize your retainer agreement to the goals of the debtor.  (More than just read/initial agreement to show informed consent)</a:t>
            </a:r>
          </a:p>
          <a:p>
            <a:pPr marL="971550" lvl="1" indent="-514350" algn="l">
              <a:buFont typeface="+mj-lt"/>
              <a:buAutoNum type="arabicPeriod"/>
            </a:pPr>
            <a:r>
              <a:rPr lang="en-US" sz="3200" dirty="0" smtClean="0">
                <a:solidFill>
                  <a:srgbClr val="EDFC60"/>
                </a:solidFill>
              </a:rPr>
              <a:t>After explaining the risks of limited representation, provide debtor an opportunity to “shop elsewhere”.</a:t>
            </a:r>
          </a:p>
          <a:p>
            <a:pPr marL="971550" lvl="1" indent="-514350" algn="l">
              <a:buFont typeface="+mj-lt"/>
              <a:buAutoNum type="arabicPeriod"/>
            </a:pPr>
            <a:r>
              <a:rPr lang="en-US" sz="3200" cap="none" dirty="0" smtClean="0">
                <a:solidFill>
                  <a:srgbClr val="EDFC60"/>
                </a:solidFill>
              </a:rPr>
              <a:t>Document all steps to comply</a:t>
            </a: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263917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523(a)(2)</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Is there a writing?</a:t>
            </a:r>
          </a:p>
          <a:p>
            <a:pPr marL="457200" indent="-457200">
              <a:buFont typeface="Arial" panose="020B0604020202020204" pitchFamily="34" charset="0"/>
              <a:buChar char="•"/>
            </a:pPr>
            <a:r>
              <a:rPr lang="en-US" sz="3200" cap="none" dirty="0" smtClean="0">
                <a:solidFill>
                  <a:srgbClr val="EDFC60"/>
                </a:solidFill>
              </a:rPr>
              <a:t>Is the writing “one relating to a debtor’s financial condition”</a:t>
            </a:r>
          </a:p>
          <a:p>
            <a:pPr marL="800100" lvl="1" indent="-342900" algn="l">
              <a:buFont typeface="Arial" panose="020B0604020202020204" pitchFamily="34" charset="0"/>
              <a:buChar char="•"/>
            </a:pPr>
            <a:r>
              <a:rPr lang="en-US" sz="2400" cap="none" dirty="0" smtClean="0">
                <a:solidFill>
                  <a:srgbClr val="EDFC60"/>
                </a:solidFill>
              </a:rPr>
              <a:t>(i.e., a statement that sets forth a debtor’s net worth, overall financial health, or ability to generate income.)</a:t>
            </a:r>
          </a:p>
          <a:p>
            <a:pPr marL="342900" indent="-342900">
              <a:buFont typeface="Arial" panose="020B0604020202020204" pitchFamily="34" charset="0"/>
              <a:buChar char="•"/>
            </a:pPr>
            <a:r>
              <a:rPr lang="en-US" sz="3200" cap="none" dirty="0" smtClean="0">
                <a:solidFill>
                  <a:srgbClr val="EDFC60"/>
                </a:solidFill>
              </a:rPr>
              <a:t>Was the written statement (a) written by the debtor; (b) signed by the debtor; or (c) written by someone else but adopted and used by the debtor?</a:t>
            </a:r>
            <a:endParaRPr lang="en-US" sz="3200" cap="none" dirty="0">
              <a:solidFill>
                <a:schemeClr val="tx1">
                  <a:lumMod val="95000"/>
                </a:schemeClr>
              </a:solidFill>
            </a:endParaRPr>
          </a:p>
        </p:txBody>
      </p:sp>
    </p:spTree>
    <p:extLst>
      <p:ext uri="{BB962C8B-B14F-4D97-AF65-F5344CB8AC3E}">
        <p14:creationId xmlns:p14="http://schemas.microsoft.com/office/powerpoint/2010/main" val="160847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 – </a:t>
            </a:r>
            <a:r>
              <a:rPr lang="en-US" i="1" cap="none" dirty="0" smtClean="0"/>
              <a:t>In re </a:t>
            </a:r>
            <a:r>
              <a:rPr lang="en-US" i="1" cap="none" dirty="0" err="1" smtClean="0"/>
              <a:t>Seare</a:t>
            </a:r>
            <a:endParaRPr lang="en-US" i="1" cap="none" dirty="0"/>
          </a:p>
        </p:txBody>
      </p:sp>
      <p:sp>
        <p:nvSpPr>
          <p:cNvPr id="3" name="Subtitle 2"/>
          <p:cNvSpPr>
            <a:spLocks noGrp="1"/>
          </p:cNvSpPr>
          <p:nvPr>
            <p:ph type="subTitle" idx="1"/>
          </p:nvPr>
        </p:nvSpPr>
        <p:spPr>
          <a:xfrm>
            <a:off x="1917290" y="1563329"/>
            <a:ext cx="9438968" cy="4876800"/>
          </a:xfrm>
        </p:spPr>
        <p:txBody>
          <a:bodyPr>
            <a:normAutofit fontScale="62500" lnSpcReduction="20000"/>
          </a:bodyPr>
          <a:lstStyle/>
          <a:p>
            <a:pPr marL="457200" indent="-457200">
              <a:buFont typeface="Arial" panose="020B0604020202020204" pitchFamily="34" charset="0"/>
              <a:buChar char="•"/>
            </a:pPr>
            <a:r>
              <a:rPr lang="en-US" sz="3800" cap="none" dirty="0" smtClean="0">
                <a:solidFill>
                  <a:srgbClr val="EDFC60"/>
                </a:solidFill>
              </a:rPr>
              <a:t>Judge Markell on competence and informed consent:  Must explain</a:t>
            </a:r>
          </a:p>
          <a:p>
            <a:pPr marL="971550" lvl="1" indent="-514350" algn="l">
              <a:buFont typeface="+mj-lt"/>
              <a:buAutoNum type="arabicPeriod"/>
            </a:pPr>
            <a:r>
              <a:rPr lang="en-US" sz="3200" dirty="0" smtClean="0">
                <a:solidFill>
                  <a:srgbClr val="EDFC60"/>
                </a:solidFill>
              </a:rPr>
              <a:t>Nature of the bankruptcy process;</a:t>
            </a:r>
          </a:p>
          <a:p>
            <a:pPr marL="971550" lvl="1" indent="-514350" algn="l">
              <a:buFont typeface="+mj-lt"/>
              <a:buAutoNum type="arabicPeriod"/>
            </a:pPr>
            <a:r>
              <a:rPr lang="en-US" sz="3200" cap="none" dirty="0" smtClean="0">
                <a:solidFill>
                  <a:srgbClr val="EDFC60"/>
                </a:solidFill>
              </a:rPr>
              <a:t>Foreseeable problems in case, including complexity and likelihood of occurring;</a:t>
            </a:r>
          </a:p>
          <a:p>
            <a:pPr marL="971550" lvl="1" indent="-514350" algn="l">
              <a:buFont typeface="+mj-lt"/>
              <a:buAutoNum type="arabicPeriod"/>
            </a:pPr>
            <a:r>
              <a:rPr lang="en-US" sz="3200" cap="none" dirty="0" smtClean="0">
                <a:solidFill>
                  <a:srgbClr val="EDFC60"/>
                </a:solidFill>
              </a:rPr>
              <a:t>Inherent risks in unbundled legal services;</a:t>
            </a:r>
          </a:p>
          <a:p>
            <a:pPr marL="971550" lvl="1" indent="-514350" algn="l">
              <a:buFont typeface="+mj-lt"/>
              <a:buAutoNum type="arabicPeriod"/>
            </a:pPr>
            <a:r>
              <a:rPr lang="en-US" sz="3200" dirty="0" smtClean="0">
                <a:solidFill>
                  <a:srgbClr val="EDFC60"/>
                </a:solidFill>
              </a:rPr>
              <a:t>Foreseeable risks to this specific client of unbundling services (including the fact that you can’t foresee all risks);</a:t>
            </a:r>
          </a:p>
          <a:p>
            <a:pPr marL="971550" lvl="1" indent="-514350" algn="l">
              <a:buFont typeface="+mj-lt"/>
              <a:buAutoNum type="arabicPeriod"/>
            </a:pPr>
            <a:r>
              <a:rPr lang="en-US" sz="3200" cap="none" dirty="0" smtClean="0">
                <a:solidFill>
                  <a:srgbClr val="EDFC60"/>
                </a:solidFill>
              </a:rPr>
              <a:t>Advantages and disadvantages to having counsel’s assistance for unbundled things;</a:t>
            </a:r>
          </a:p>
          <a:p>
            <a:pPr marL="971550" lvl="1" indent="-514350" algn="l">
              <a:buFont typeface="+mj-lt"/>
              <a:buAutoNum type="arabicPeriod"/>
            </a:pPr>
            <a:r>
              <a:rPr lang="en-US" sz="3200" dirty="0" smtClean="0">
                <a:solidFill>
                  <a:srgbClr val="EDFC60"/>
                </a:solidFill>
              </a:rPr>
              <a:t>Likelihood of client having to perform unbundled services pro se;</a:t>
            </a:r>
          </a:p>
          <a:p>
            <a:pPr marL="971550" lvl="1" indent="-514350" algn="l">
              <a:buFont typeface="+mj-lt"/>
              <a:buAutoNum type="arabicPeriod"/>
            </a:pPr>
            <a:r>
              <a:rPr lang="en-US" sz="3200" cap="none" dirty="0" smtClean="0">
                <a:solidFill>
                  <a:srgbClr val="EDFC60"/>
                </a:solidFill>
              </a:rPr>
              <a:t>Client’s responsibilities under the agreement;</a:t>
            </a:r>
          </a:p>
          <a:p>
            <a:pPr marL="971550" lvl="1" indent="-514350" algn="l">
              <a:buFont typeface="+mj-lt"/>
              <a:buAutoNum type="arabicPeriod"/>
            </a:pPr>
            <a:r>
              <a:rPr lang="en-US" sz="3200" dirty="0" smtClean="0">
                <a:solidFill>
                  <a:srgbClr val="EDFC60"/>
                </a:solidFill>
              </a:rPr>
              <a:t>Reasonably available alternatives (including the fact that not all attorneys would unbundle the services)</a:t>
            </a: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302247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normAutofit/>
          </a:bodyPr>
          <a:lstStyle/>
          <a:p>
            <a:pPr algn="ctr"/>
            <a:r>
              <a:rPr lang="en-US" cap="none" dirty="0" smtClean="0"/>
              <a:t>Unbundling</a:t>
            </a:r>
            <a:endParaRPr lang="en-US" i="1"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800" cap="none" dirty="0" smtClean="0">
                <a:solidFill>
                  <a:srgbClr val="EDFC60"/>
                </a:solidFill>
              </a:rPr>
              <a:t>Other issues for discussion:</a:t>
            </a:r>
          </a:p>
          <a:p>
            <a:pPr marL="914400" lvl="1" indent="-457200" algn="l">
              <a:buFont typeface="Arial" panose="020B0604020202020204" pitchFamily="34" charset="0"/>
              <a:buChar char="•"/>
            </a:pPr>
            <a:r>
              <a:rPr lang="en-US" sz="3200" dirty="0" smtClean="0">
                <a:solidFill>
                  <a:srgbClr val="EDFC60"/>
                </a:solidFill>
              </a:rPr>
              <a:t>Attorney fees (awardable?)</a:t>
            </a:r>
          </a:p>
          <a:p>
            <a:pPr marL="914400" lvl="1" indent="-457200" algn="l">
              <a:buFont typeface="Arial" panose="020B0604020202020204" pitchFamily="34" charset="0"/>
              <a:buChar char="•"/>
            </a:pPr>
            <a:r>
              <a:rPr lang="en-US" sz="3200" cap="none" dirty="0" smtClean="0">
                <a:solidFill>
                  <a:srgbClr val="EDFC60"/>
                </a:solidFill>
              </a:rPr>
              <a:t>Past history of litigation</a:t>
            </a:r>
          </a:p>
          <a:p>
            <a:pPr marL="914400" lvl="1" indent="-457200" algn="l">
              <a:buFont typeface="Arial" panose="020B0604020202020204" pitchFamily="34" charset="0"/>
              <a:buChar char="•"/>
            </a:pPr>
            <a:r>
              <a:rPr lang="en-US" sz="3200" cap="none" dirty="0" smtClean="0">
                <a:solidFill>
                  <a:srgbClr val="EDFC60"/>
                </a:solidFill>
              </a:rPr>
              <a:t>Section 523 vs. 727 actions (nature and likelihood)</a:t>
            </a:r>
          </a:p>
          <a:p>
            <a:pPr marL="914400" lvl="1" indent="-457200" algn="l">
              <a:buFont typeface="Arial" panose="020B0604020202020204" pitchFamily="34" charset="0"/>
              <a:buChar char="•"/>
            </a:pPr>
            <a:r>
              <a:rPr lang="en-US" sz="3200" i="1" dirty="0" err="1" smtClean="0">
                <a:solidFill>
                  <a:srgbClr val="EDFC60"/>
                </a:solidFill>
              </a:rPr>
              <a:t>Seare</a:t>
            </a:r>
            <a:r>
              <a:rPr lang="en-US" sz="3200" dirty="0" smtClean="0">
                <a:solidFill>
                  <a:srgbClr val="EDFC60"/>
                </a:solidFill>
              </a:rPr>
              <a:t> = Section 523 only</a:t>
            </a:r>
          </a:p>
          <a:p>
            <a:pPr marL="457200" indent="-457200">
              <a:buFont typeface="Arial" panose="020B0604020202020204" pitchFamily="34" charset="0"/>
              <a:buChar char="•"/>
            </a:pPr>
            <a:r>
              <a:rPr lang="en-US" sz="3200" cap="none" dirty="0" smtClean="0">
                <a:solidFill>
                  <a:srgbClr val="EDFC60"/>
                </a:solidFill>
              </a:rPr>
              <a:t>Not unbundling = increase fees?</a:t>
            </a:r>
          </a:p>
          <a:p>
            <a:pPr marL="457200" indent="-457200">
              <a:buFont typeface="Arial" panose="020B0604020202020204" pitchFamily="34" charset="0"/>
              <a:buChar char="•"/>
            </a:pPr>
            <a:endParaRPr lang="en-US" sz="3200" cap="none" dirty="0" smtClean="0">
              <a:solidFill>
                <a:srgbClr val="EDFC60"/>
              </a:solidFill>
            </a:endParaRPr>
          </a:p>
          <a:p>
            <a:pPr marL="457200" indent="-457200">
              <a:buFont typeface="Arial" panose="020B0604020202020204" pitchFamily="34" charset="0"/>
              <a:buChar char="•"/>
            </a:pPr>
            <a:endParaRPr lang="en-US" sz="3200" cap="none" dirty="0" smtClean="0">
              <a:solidFill>
                <a:srgbClr val="EDFC60"/>
              </a:solidFill>
            </a:endParaRPr>
          </a:p>
        </p:txBody>
      </p:sp>
    </p:spTree>
    <p:extLst>
      <p:ext uri="{BB962C8B-B14F-4D97-AF65-F5344CB8AC3E}">
        <p14:creationId xmlns:p14="http://schemas.microsoft.com/office/powerpoint/2010/main" val="319632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523(a)(3)</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Is it a 523(a)(2), (4) or (6) claim?</a:t>
            </a:r>
          </a:p>
          <a:p>
            <a:pPr marL="457200" indent="-457200">
              <a:buFont typeface="Arial" panose="020B0604020202020204" pitchFamily="34" charset="0"/>
              <a:buChar char="•"/>
            </a:pPr>
            <a:r>
              <a:rPr lang="en-US" sz="3200" cap="none" dirty="0" smtClean="0">
                <a:solidFill>
                  <a:srgbClr val="EDFC60"/>
                </a:solidFill>
              </a:rPr>
              <a:t>If so, did the creditor have notice or actual knowledge of the case through some other means?</a:t>
            </a:r>
            <a:endParaRPr lang="en-US" sz="3200" cap="none" dirty="0">
              <a:solidFill>
                <a:schemeClr val="tx1">
                  <a:lumMod val="95000"/>
                </a:schemeClr>
              </a:solidFill>
            </a:endParaRPr>
          </a:p>
        </p:txBody>
      </p:sp>
    </p:spTree>
    <p:extLst>
      <p:ext uri="{BB962C8B-B14F-4D97-AF65-F5344CB8AC3E}">
        <p14:creationId xmlns:p14="http://schemas.microsoft.com/office/powerpoint/2010/main" val="282054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523(a)(4)</a:t>
            </a:r>
            <a:endParaRPr lang="en-US" cap="none" dirty="0"/>
          </a:p>
        </p:txBody>
      </p:sp>
      <p:sp>
        <p:nvSpPr>
          <p:cNvPr id="3" name="Subtitle 2"/>
          <p:cNvSpPr>
            <a:spLocks noGrp="1"/>
          </p:cNvSpPr>
          <p:nvPr>
            <p:ph type="subTitle" idx="1"/>
          </p:nvPr>
        </p:nvSpPr>
        <p:spPr>
          <a:xfrm>
            <a:off x="1917290" y="1563329"/>
            <a:ext cx="9438968" cy="4876800"/>
          </a:xfrm>
        </p:spPr>
        <p:txBody>
          <a:bodyPr>
            <a:normAutofit fontScale="92500" lnSpcReduction="20000"/>
          </a:bodyPr>
          <a:lstStyle/>
          <a:p>
            <a:pPr marL="457200" indent="-457200">
              <a:buFont typeface="Arial" panose="020B0604020202020204" pitchFamily="34" charset="0"/>
              <a:buChar char="•"/>
            </a:pPr>
            <a:r>
              <a:rPr lang="en-US" sz="3200" cap="none" dirty="0" smtClean="0">
                <a:solidFill>
                  <a:srgbClr val="EDFC60"/>
                </a:solidFill>
              </a:rPr>
              <a:t>Was the debtor an actual fiduciary?  (fraud and defalcation claims)</a:t>
            </a:r>
          </a:p>
          <a:p>
            <a:pPr marL="457200" indent="-457200">
              <a:buFont typeface="Arial" panose="020B0604020202020204" pitchFamily="34" charset="0"/>
              <a:buChar char="•"/>
            </a:pPr>
            <a:r>
              <a:rPr lang="en-US" sz="3200" cap="none" dirty="0" smtClean="0">
                <a:solidFill>
                  <a:srgbClr val="EDFC60"/>
                </a:solidFill>
              </a:rPr>
              <a:t>Was the debtor’s use of funds authorized? (embezzlement)</a:t>
            </a:r>
          </a:p>
          <a:p>
            <a:pPr marL="457200" indent="-457200">
              <a:buFont typeface="Arial" panose="020B0604020202020204" pitchFamily="34" charset="0"/>
              <a:buChar char="•"/>
            </a:pPr>
            <a:r>
              <a:rPr lang="en-US" sz="3200" cap="none" dirty="0" smtClean="0">
                <a:solidFill>
                  <a:srgbClr val="EDFC60"/>
                </a:solidFill>
              </a:rPr>
              <a:t>Do the circumstances surrounding the embezzlement actually indicate fraud?  (Maybe pursue both claims?)</a:t>
            </a:r>
          </a:p>
          <a:p>
            <a:pPr marL="457200" indent="-457200">
              <a:buFont typeface="Arial" panose="020B0604020202020204" pitchFamily="34" charset="0"/>
              <a:buChar char="•"/>
            </a:pPr>
            <a:r>
              <a:rPr lang="en-US" sz="3200" cap="none" dirty="0" smtClean="0">
                <a:solidFill>
                  <a:srgbClr val="EDFC60"/>
                </a:solidFill>
              </a:rPr>
              <a:t>Did the Debtor actually take funds without the consent of the injured party?  (If not, would an embezzlement claim still work?)</a:t>
            </a:r>
            <a:endParaRPr lang="en-US" sz="3200" cap="none" dirty="0">
              <a:solidFill>
                <a:schemeClr val="tx1">
                  <a:lumMod val="95000"/>
                </a:schemeClr>
              </a:solidFill>
            </a:endParaRPr>
          </a:p>
        </p:txBody>
      </p:sp>
    </p:spTree>
    <p:extLst>
      <p:ext uri="{BB962C8B-B14F-4D97-AF65-F5344CB8AC3E}">
        <p14:creationId xmlns:p14="http://schemas.microsoft.com/office/powerpoint/2010/main" val="125542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523(a)(5) &amp; (15)</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What chapter are you in?</a:t>
            </a:r>
          </a:p>
          <a:p>
            <a:pPr marL="457200" indent="-457200">
              <a:buFont typeface="Arial" panose="020B0604020202020204" pitchFamily="34" charset="0"/>
              <a:buChar char="•"/>
            </a:pPr>
            <a:r>
              <a:rPr lang="en-US" sz="3200" cap="none" dirty="0" smtClean="0">
                <a:solidFill>
                  <a:srgbClr val="EDFC60"/>
                </a:solidFill>
              </a:rPr>
              <a:t>Is the debt “in the nature of support”?</a:t>
            </a:r>
            <a:endParaRPr lang="en-US" sz="3200" cap="none" dirty="0">
              <a:solidFill>
                <a:schemeClr val="tx1">
                  <a:lumMod val="95000"/>
                </a:schemeClr>
              </a:solidFill>
            </a:endParaRPr>
          </a:p>
        </p:txBody>
      </p:sp>
    </p:spTree>
    <p:extLst>
      <p:ext uri="{BB962C8B-B14F-4D97-AF65-F5344CB8AC3E}">
        <p14:creationId xmlns:p14="http://schemas.microsoft.com/office/powerpoint/2010/main" val="124811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523(a)(6)</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Was the injury willful (deliberate or intentional)?</a:t>
            </a:r>
          </a:p>
          <a:p>
            <a:pPr marL="457200" indent="-457200">
              <a:buFont typeface="Arial" panose="020B0604020202020204" pitchFamily="34" charset="0"/>
              <a:buChar char="•"/>
            </a:pPr>
            <a:r>
              <a:rPr lang="en-US" sz="3200" cap="none" dirty="0" smtClean="0">
                <a:solidFill>
                  <a:srgbClr val="EDFC60"/>
                </a:solidFill>
              </a:rPr>
              <a:t>Did the debtor desire to cause the injury or believe it was substantially certain to result? (intentional)</a:t>
            </a:r>
          </a:p>
          <a:p>
            <a:pPr marL="457200" indent="-457200">
              <a:buFont typeface="Arial" panose="020B0604020202020204" pitchFamily="34" charset="0"/>
              <a:buChar char="•"/>
            </a:pPr>
            <a:r>
              <a:rPr lang="en-US" sz="3200" cap="none" dirty="0" smtClean="0">
                <a:solidFill>
                  <a:srgbClr val="EDFC60"/>
                </a:solidFill>
              </a:rPr>
              <a:t>Did injury actually happen as a result of debtor’s intentional act?</a:t>
            </a:r>
          </a:p>
          <a:p>
            <a:pPr marL="457200" indent="-457200">
              <a:buFont typeface="Arial" panose="020B0604020202020204" pitchFamily="34" charset="0"/>
              <a:buChar char="•"/>
            </a:pPr>
            <a:r>
              <a:rPr lang="en-US" sz="3200" cap="none" dirty="0" smtClean="0">
                <a:solidFill>
                  <a:srgbClr val="EDFC60"/>
                </a:solidFill>
              </a:rPr>
              <a:t>Was there a just cause or excuse for the debtor’s action?</a:t>
            </a:r>
            <a:endParaRPr lang="en-US" sz="3200" cap="none" dirty="0">
              <a:solidFill>
                <a:schemeClr val="tx1">
                  <a:lumMod val="95000"/>
                </a:schemeClr>
              </a:solidFill>
            </a:endParaRPr>
          </a:p>
        </p:txBody>
      </p:sp>
    </p:spTree>
    <p:extLst>
      <p:ext uri="{BB962C8B-B14F-4D97-AF65-F5344CB8AC3E}">
        <p14:creationId xmlns:p14="http://schemas.microsoft.com/office/powerpoint/2010/main" val="114070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523(a)(8)</a:t>
            </a:r>
            <a:endParaRPr lang="en-US" cap="none" dirty="0"/>
          </a:p>
        </p:txBody>
      </p:sp>
      <p:sp>
        <p:nvSpPr>
          <p:cNvPr id="3" name="Subtitle 2"/>
          <p:cNvSpPr>
            <a:spLocks noGrp="1"/>
          </p:cNvSpPr>
          <p:nvPr>
            <p:ph type="subTitle" idx="1"/>
          </p:nvPr>
        </p:nvSpPr>
        <p:spPr>
          <a:xfrm>
            <a:off x="1917290" y="1563329"/>
            <a:ext cx="9438968" cy="4876800"/>
          </a:xfrm>
        </p:spPr>
        <p:txBody>
          <a:bodyPr>
            <a:normAutofit/>
          </a:bodyPr>
          <a:lstStyle/>
          <a:p>
            <a:pPr marL="457200" indent="-457200">
              <a:buFont typeface="Arial" panose="020B0604020202020204" pitchFamily="34" charset="0"/>
              <a:buChar char="•"/>
            </a:pPr>
            <a:r>
              <a:rPr lang="en-US" sz="3200" cap="none" dirty="0" smtClean="0">
                <a:solidFill>
                  <a:srgbClr val="EDFC60"/>
                </a:solidFill>
              </a:rPr>
              <a:t>Student loans – </a:t>
            </a:r>
            <a:r>
              <a:rPr lang="en-US" sz="3200" i="1" cap="none" dirty="0" smtClean="0">
                <a:solidFill>
                  <a:srgbClr val="EDFC60"/>
                </a:solidFill>
              </a:rPr>
              <a:t>Brunner</a:t>
            </a:r>
            <a:r>
              <a:rPr lang="en-US" sz="3200" cap="none" dirty="0" smtClean="0">
                <a:solidFill>
                  <a:srgbClr val="EDFC60"/>
                </a:solidFill>
              </a:rPr>
              <a:t> test:</a:t>
            </a:r>
          </a:p>
          <a:p>
            <a:pPr marL="914400" lvl="1" indent="-457200" algn="l">
              <a:buFont typeface="Arial" panose="020B0604020202020204" pitchFamily="34" charset="0"/>
              <a:buChar char="•"/>
            </a:pPr>
            <a:r>
              <a:rPr lang="en-US" sz="3200" cap="none" dirty="0" smtClean="0">
                <a:solidFill>
                  <a:srgbClr val="EDFC60"/>
                </a:solidFill>
              </a:rPr>
              <a:t>Debtor cannot maintain a “minimal” standard of living;</a:t>
            </a:r>
          </a:p>
          <a:p>
            <a:pPr marL="914400" lvl="1" indent="-457200" algn="l">
              <a:buFont typeface="Arial" panose="020B0604020202020204" pitchFamily="34" charset="0"/>
              <a:buChar char="•"/>
            </a:pPr>
            <a:r>
              <a:rPr lang="en-US" sz="3200" cap="none" dirty="0" smtClean="0">
                <a:solidFill>
                  <a:srgbClr val="EDFC60"/>
                </a:solidFill>
              </a:rPr>
              <a:t>State of affairs is likely to persist;</a:t>
            </a:r>
          </a:p>
          <a:p>
            <a:pPr marL="914400" lvl="1" indent="-457200" algn="l">
              <a:buFont typeface="Arial" panose="020B0604020202020204" pitchFamily="34" charset="0"/>
              <a:buChar char="•"/>
            </a:pPr>
            <a:r>
              <a:rPr lang="en-US" sz="3200" cap="none" dirty="0" smtClean="0">
                <a:solidFill>
                  <a:srgbClr val="EDFC60"/>
                </a:solidFill>
              </a:rPr>
              <a:t>Debtor made good faith efforts to repay the loans</a:t>
            </a:r>
          </a:p>
          <a:p>
            <a:pPr marL="457200" indent="-457200">
              <a:buFont typeface="Arial" panose="020B0604020202020204" pitchFamily="34" charset="0"/>
              <a:buChar char="•"/>
            </a:pPr>
            <a:r>
              <a:rPr lang="en-US" sz="3200" cap="none" dirty="0" smtClean="0">
                <a:solidFill>
                  <a:srgbClr val="EDFC60"/>
                </a:solidFill>
              </a:rPr>
              <a:t>“funds received” vs. something else (tuition credits?)</a:t>
            </a:r>
            <a:endParaRPr lang="en-US" sz="3200" dirty="0" smtClean="0">
              <a:solidFill>
                <a:schemeClr val="tx1">
                  <a:lumMod val="95000"/>
                </a:schemeClr>
              </a:solidFill>
            </a:endParaRPr>
          </a:p>
        </p:txBody>
      </p:sp>
    </p:spTree>
    <p:extLst>
      <p:ext uri="{BB962C8B-B14F-4D97-AF65-F5344CB8AC3E}">
        <p14:creationId xmlns:p14="http://schemas.microsoft.com/office/powerpoint/2010/main" val="349649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ppt_y"/>
                                          </p:val>
                                        </p:tav>
                                        <p:tav tm="100000">
                                          <p:val>
                                            <p:strVal val="#ppt_y"/>
                                          </p:val>
                                        </p:tav>
                                      </p:tavLst>
                                    </p:anim>
                                  </p:childTnLst>
                                </p:cTn>
                              </p:par>
                              <p:par>
                                <p:cTn id="18" presetID="2" presetClass="entr" presetSubtype="2"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33000">
              <a:schemeClr val="bg2"/>
            </a:gs>
            <a:gs pos="100000">
              <a:schemeClr val="bg2">
                <a:shade val="96000"/>
                <a:satMod val="120000"/>
                <a:lumMod val="9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64061" y="471948"/>
            <a:ext cx="9405993" cy="943897"/>
          </a:xfrm>
        </p:spPr>
        <p:txBody>
          <a:bodyPr/>
          <a:lstStyle/>
          <a:p>
            <a:pPr algn="ctr"/>
            <a:r>
              <a:rPr lang="en-US" cap="none" dirty="0" smtClean="0"/>
              <a:t>11 U.S.C. 727(a)(2)</a:t>
            </a:r>
            <a:endParaRPr lang="en-US" cap="none" dirty="0"/>
          </a:p>
        </p:txBody>
      </p:sp>
      <p:sp>
        <p:nvSpPr>
          <p:cNvPr id="3" name="Subtitle 2"/>
          <p:cNvSpPr>
            <a:spLocks noGrp="1"/>
          </p:cNvSpPr>
          <p:nvPr>
            <p:ph type="subTitle" idx="1"/>
          </p:nvPr>
        </p:nvSpPr>
        <p:spPr>
          <a:xfrm>
            <a:off x="1917290" y="1563329"/>
            <a:ext cx="9438968" cy="4876800"/>
          </a:xfrm>
        </p:spPr>
        <p:txBody>
          <a:bodyPr>
            <a:normAutofit fontScale="92500"/>
          </a:bodyPr>
          <a:lstStyle/>
          <a:p>
            <a:pPr marL="457200" indent="-457200">
              <a:buFont typeface="Arial" panose="020B0604020202020204" pitchFamily="34" charset="0"/>
              <a:buChar char="•"/>
            </a:pPr>
            <a:r>
              <a:rPr lang="en-US" sz="3200" cap="none" dirty="0" smtClean="0">
                <a:solidFill>
                  <a:srgbClr val="EDFC60"/>
                </a:solidFill>
              </a:rPr>
              <a:t>Was there a transfer or concealment of property during the one-year pre-petition period?</a:t>
            </a:r>
          </a:p>
          <a:p>
            <a:pPr marL="457200" indent="-457200">
              <a:buFont typeface="Arial" panose="020B0604020202020204" pitchFamily="34" charset="0"/>
              <a:buChar char="•"/>
            </a:pPr>
            <a:r>
              <a:rPr lang="en-US" sz="3200" cap="none" dirty="0" smtClean="0">
                <a:solidFill>
                  <a:srgbClr val="EDFC60"/>
                </a:solidFill>
              </a:rPr>
              <a:t>Did the Debtor have the (subjective and actual) intent to hinder, delay or defraud a creditor?</a:t>
            </a:r>
          </a:p>
          <a:p>
            <a:pPr marL="457200" indent="-457200">
              <a:buFont typeface="Arial" panose="020B0604020202020204" pitchFamily="34" charset="0"/>
              <a:buChar char="•"/>
            </a:pPr>
            <a:r>
              <a:rPr lang="en-US" sz="3200" cap="none" dirty="0" smtClean="0">
                <a:solidFill>
                  <a:srgbClr val="EDFC60"/>
                </a:solidFill>
              </a:rPr>
              <a:t>Has there been “continuing concealment” of a transfer by the Debtor?</a:t>
            </a:r>
          </a:p>
          <a:p>
            <a:pPr marL="914400" lvl="1" indent="-457200" algn="l">
              <a:buFont typeface="Arial" panose="020B0604020202020204" pitchFamily="34" charset="0"/>
              <a:buChar char="•"/>
            </a:pPr>
            <a:r>
              <a:rPr lang="en-US" sz="2400" dirty="0" smtClean="0">
                <a:solidFill>
                  <a:srgbClr val="EDFC60"/>
                </a:solidFill>
              </a:rPr>
              <a:t>A “secret benefit of ownership”</a:t>
            </a:r>
          </a:p>
          <a:p>
            <a:pPr marL="914400" lvl="1" indent="-457200" algn="l">
              <a:buFont typeface="Arial" panose="020B0604020202020204" pitchFamily="34" charset="0"/>
              <a:buChar char="•"/>
            </a:pPr>
            <a:r>
              <a:rPr lang="en-US" sz="2400" i="1" cap="none" dirty="0" smtClean="0">
                <a:solidFill>
                  <a:srgbClr val="EDFC60"/>
                </a:solidFill>
              </a:rPr>
              <a:t>US v. Hart (In re Hart), </a:t>
            </a:r>
            <a:r>
              <a:rPr lang="en-US" sz="2400" cap="none" dirty="0" smtClean="0">
                <a:solidFill>
                  <a:srgbClr val="EDFC60"/>
                </a:solidFill>
              </a:rPr>
              <a:t>2016 Bankr. LEXIS 4427 (Bankr. D. Idaho, 2016)</a:t>
            </a:r>
          </a:p>
          <a:p>
            <a:pPr marL="457200" indent="-457200">
              <a:buFont typeface="Arial" panose="020B0604020202020204" pitchFamily="34" charset="0"/>
              <a:buChar char="•"/>
            </a:pPr>
            <a:endParaRPr lang="en-US" sz="3200" dirty="0" smtClean="0">
              <a:solidFill>
                <a:schemeClr val="tx1">
                  <a:lumMod val="95000"/>
                </a:schemeClr>
              </a:solidFill>
            </a:endParaRPr>
          </a:p>
        </p:txBody>
      </p:sp>
    </p:spTree>
    <p:extLst>
      <p:ext uri="{BB962C8B-B14F-4D97-AF65-F5344CB8AC3E}">
        <p14:creationId xmlns:p14="http://schemas.microsoft.com/office/powerpoint/2010/main" val="128312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ppt_y"/>
                                          </p:val>
                                        </p:tav>
                                        <p:tav tm="100000">
                                          <p:val>
                                            <p:strVal val="#ppt_y"/>
                                          </p:val>
                                        </p:tav>
                                      </p:tavLst>
                                    </p:anim>
                                  </p:childTnLst>
                                </p:cTn>
                              </p:par>
                              <p:par>
                                <p:cTn id="30" presetID="2" presetClass="entr" presetSubtype="2"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329</TotalTime>
  <Words>1923</Words>
  <Application>Microsoft Office PowerPoint</Application>
  <PresentationFormat>Widescreen</PresentationFormat>
  <Paragraphs>163</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Trebuchet MS</vt:lpstr>
      <vt:lpstr>Tw Cen MT</vt:lpstr>
      <vt:lpstr>Circuit</vt:lpstr>
      <vt:lpstr>PowerPoint Presentation</vt:lpstr>
      <vt:lpstr>Overview</vt:lpstr>
      <vt:lpstr>11 U.S.C. 523(a)(2)</vt:lpstr>
      <vt:lpstr>11 U.S.C. 523(a)(3)</vt:lpstr>
      <vt:lpstr>11 U.S.C. 523(a)(4)</vt:lpstr>
      <vt:lpstr>11 U.S.C. 523(a)(5) &amp; (15)</vt:lpstr>
      <vt:lpstr>11 U.S.C. 523(a)(6)</vt:lpstr>
      <vt:lpstr>11 U.S.C. 523(a)(8)</vt:lpstr>
      <vt:lpstr>11 U.S.C. 727(a)(2)</vt:lpstr>
      <vt:lpstr>11 U.S.C. 727(a)(3)</vt:lpstr>
      <vt:lpstr>11 U.S.C. 727(a)(4)</vt:lpstr>
      <vt:lpstr>11 U.S.C. 727(a)(5)</vt:lpstr>
      <vt:lpstr>11 U.S.C. 727(a)(6)</vt:lpstr>
      <vt:lpstr>11 U.S.C. 727(a)(7)</vt:lpstr>
      <vt:lpstr>Settlement of 727 claims</vt:lpstr>
      <vt:lpstr>Settlement of 727 claims</vt:lpstr>
      <vt:lpstr>Settlement of 727 claims</vt:lpstr>
      <vt:lpstr>Unbundling – In re: Castorena</vt:lpstr>
      <vt:lpstr>Unbundling – In re: Castorena</vt:lpstr>
      <vt:lpstr>Unbundling – In re Seare</vt:lpstr>
      <vt:lpstr>Unbundling – In re Seare</vt:lpstr>
      <vt:lpstr>Unbundling – In re Seare</vt:lpstr>
      <vt:lpstr>Unbundling – In re Seare</vt:lpstr>
      <vt:lpstr>Unbundling – In re Seare</vt:lpstr>
      <vt:lpstr>Unbundling – In re Seare</vt:lpstr>
      <vt:lpstr>Unbundling – In re Seare</vt:lpstr>
      <vt:lpstr>Unbundling – In re Seare</vt:lpstr>
      <vt:lpstr>Unbundling – In re Seare</vt:lpstr>
      <vt:lpstr>Unbundling – In re Seare</vt:lpstr>
      <vt:lpstr>Unbundling – In re Seare</vt:lpstr>
      <vt:lpstr>Unbundling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T. Christensen</dc:creator>
  <cp:lastModifiedBy>Matthew T. Christensen</cp:lastModifiedBy>
  <cp:revision>18</cp:revision>
  <dcterms:created xsi:type="dcterms:W3CDTF">2017-02-10T19:10:23Z</dcterms:created>
  <dcterms:modified xsi:type="dcterms:W3CDTF">2017-02-11T05:29:39Z</dcterms:modified>
</cp:coreProperties>
</file>