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7"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87" d="100"/>
          <a:sy n="87" d="100"/>
        </p:scale>
        <p:origin x="4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609E1C9-3F9E-474B-95E7-34A957DF673B}"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113836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09E1C9-3F9E-474B-95E7-34A957DF673B}"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191724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09E1C9-3F9E-474B-95E7-34A957DF673B}"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1994396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09E1C9-3F9E-474B-95E7-34A957DF673B}"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3139480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09E1C9-3F9E-474B-95E7-34A957DF673B}"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948339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09E1C9-3F9E-474B-95E7-34A957DF673B}"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3961315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609E1C9-3F9E-474B-95E7-34A957DF673B}" type="datetimeFigureOut">
              <a:rPr lang="en-US" smtClean="0"/>
              <a:t>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489621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609E1C9-3F9E-474B-95E7-34A957DF673B}" type="datetimeFigureOut">
              <a:rPr lang="en-US" smtClean="0"/>
              <a:t>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179537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09E1C9-3F9E-474B-95E7-34A957DF673B}" type="datetimeFigureOut">
              <a:rPr lang="en-US" smtClean="0"/>
              <a:t>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2763901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09E1C9-3F9E-474B-95E7-34A957DF673B}"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104919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09E1C9-3F9E-474B-95E7-34A957DF673B}"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1D84E-9C1A-4444-8D19-0223DEEA39BF}" type="slidenum">
              <a:rPr lang="en-US" smtClean="0"/>
              <a:t>‹#›</a:t>
            </a:fld>
            <a:endParaRPr lang="en-US"/>
          </a:p>
        </p:txBody>
      </p:sp>
    </p:spTree>
    <p:extLst>
      <p:ext uri="{BB962C8B-B14F-4D97-AF65-F5344CB8AC3E}">
        <p14:creationId xmlns:p14="http://schemas.microsoft.com/office/powerpoint/2010/main" val="400545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9E1C9-3F9E-474B-95E7-34A957DF673B}" type="datetimeFigureOut">
              <a:rPr lang="en-US" smtClean="0"/>
              <a:t>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1D84E-9C1A-4444-8D19-0223DEEA39BF}" type="slidenum">
              <a:rPr lang="en-US" smtClean="0"/>
              <a:t>‹#›</a:t>
            </a:fld>
            <a:endParaRPr lang="en-US"/>
          </a:p>
        </p:txBody>
      </p:sp>
    </p:spTree>
    <p:extLst>
      <p:ext uri="{BB962C8B-B14F-4D97-AF65-F5344CB8AC3E}">
        <p14:creationId xmlns:p14="http://schemas.microsoft.com/office/powerpoint/2010/main" val="45879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242" y="206331"/>
            <a:ext cx="11896077" cy="6858000"/>
          </a:xfrm>
          <a:prstGeom prst="rect">
            <a:avLst/>
          </a:prstGeom>
          <a:ln>
            <a:noFill/>
          </a:ln>
          <a:effectLst>
            <a:softEdge rad="112500"/>
          </a:effectLst>
        </p:spPr>
      </p:pic>
      <p:sp>
        <p:nvSpPr>
          <p:cNvPr id="6" name="TextBox 5"/>
          <p:cNvSpPr txBox="1"/>
          <p:nvPr/>
        </p:nvSpPr>
        <p:spPr>
          <a:xfrm>
            <a:off x="5426016" y="949910"/>
            <a:ext cx="6545918" cy="707886"/>
          </a:xfrm>
          <a:prstGeom prst="rect">
            <a:avLst/>
          </a:prstGeom>
          <a:noFill/>
        </p:spPr>
        <p:txBody>
          <a:bodyPr wrap="square" rtlCol="0">
            <a:spAutoFit/>
          </a:bodyPr>
          <a:lstStyle/>
          <a:p>
            <a:r>
              <a:rPr lang="en-US" sz="2000" b="1" dirty="0">
                <a:latin typeface="Garamond" panose="02020404030301010803" pitchFamily="18" charset="0"/>
              </a:rPr>
              <a:t>Dr. Deborah Thorne, University of Idaho</a:t>
            </a:r>
          </a:p>
          <a:p>
            <a:r>
              <a:rPr lang="en-US" sz="2000" b="1" dirty="0">
                <a:latin typeface="Garamond" panose="02020404030301010803" pitchFamily="18" charset="0"/>
              </a:rPr>
              <a:t>   Co-principle Investigator: Consumer Bankruptcy Project</a:t>
            </a:r>
          </a:p>
        </p:txBody>
      </p:sp>
      <p:sp>
        <p:nvSpPr>
          <p:cNvPr id="7" name="TextBox 6"/>
          <p:cNvSpPr txBox="1"/>
          <p:nvPr/>
        </p:nvSpPr>
        <p:spPr>
          <a:xfrm>
            <a:off x="5704764" y="2927445"/>
            <a:ext cx="5684293" cy="707886"/>
          </a:xfrm>
          <a:prstGeom prst="rect">
            <a:avLst/>
          </a:prstGeom>
          <a:noFill/>
        </p:spPr>
        <p:txBody>
          <a:bodyPr wrap="square" rtlCol="0">
            <a:spAutoFit/>
          </a:bodyPr>
          <a:lstStyle/>
          <a:p>
            <a:r>
              <a:rPr lang="en-US" sz="2000" b="1" dirty="0">
                <a:latin typeface="Garamond" panose="02020404030301010803" pitchFamily="18" charset="0"/>
              </a:rPr>
              <a:t>The Graying of Consumer Bankruptcy: Older Americans More Likely to File</a:t>
            </a:r>
          </a:p>
        </p:txBody>
      </p:sp>
    </p:spTree>
    <p:extLst>
      <p:ext uri="{BB962C8B-B14F-4D97-AF65-F5344CB8AC3E}">
        <p14:creationId xmlns:p14="http://schemas.microsoft.com/office/powerpoint/2010/main" val="41303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1692" y="1195753"/>
            <a:ext cx="11289323" cy="5108793"/>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The research on older folks and bankruptcy is heavy, disheartening, and frightening.</a:t>
            </a:r>
            <a:br>
              <a:rPr lang="en-US" sz="2400" b="1" dirty="0">
                <a:latin typeface="Times New Roman" panose="02020603050405020304" pitchFamily="18" charset="0"/>
                <a:cs typeface="Times New Roman" panose="02020603050405020304" pitchFamily="18" charset="0"/>
              </a:rPr>
            </a:br>
            <a:br>
              <a:rPr lang="en-US" sz="2400" b="1" dirty="0">
                <a:latin typeface="Times New Roman" panose="02020603050405020304" pitchFamily="18" charset="0"/>
                <a:cs typeface="Times New Roman" panose="02020603050405020304" pitchFamily="18" charset="0"/>
              </a:rPr>
            </a:br>
            <a:r>
              <a:rPr lang="en-US" sz="1800" dirty="0">
                <a:solidFill>
                  <a:prstClr val="black"/>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What they are experiencing, at the ends of their lives, is tragic.</a:t>
            </a:r>
            <a:br>
              <a:rPr lang="en-US" sz="2400" dirty="0">
                <a:latin typeface="Times New Roman" panose="02020603050405020304" pitchFamily="18" charset="0"/>
                <a:cs typeface="Times New Roman" panose="02020603050405020304" pitchFamily="18" charset="0"/>
              </a:rPr>
            </a:br>
            <a:r>
              <a:rPr lang="en-US" sz="1800" dirty="0">
                <a:solidFill>
                  <a:prstClr val="black"/>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The current political tone does not suggest that our country will move back toward shared risk anytime soon. Individuals will be left to manage on their own.</a:t>
            </a:r>
            <a:br>
              <a:rPr lang="en-US" sz="2400" dirty="0">
                <a:latin typeface="Times New Roman" panose="02020603050405020304" pitchFamily="18" charset="0"/>
                <a:cs typeface="Times New Roman" panose="02020603050405020304" pitchFamily="18" charset="0"/>
              </a:rPr>
            </a:br>
            <a:r>
              <a:rPr lang="en-US" sz="1800" dirty="0">
                <a:solidFill>
                  <a:prstClr val="black"/>
                </a:solidFill>
                <a:latin typeface="Times New Roman" panose="02020603050405020304" pitchFamily="18" charset="0"/>
                <a:cs typeface="Times New Roman" panose="02020603050405020304" pitchFamily="18" charset="0"/>
              </a:rPr>
              <a:t>►</a:t>
            </a:r>
            <a:r>
              <a:rPr lang="en-US" sz="2400" dirty="0">
                <a:solidFill>
                  <a:prstClr val="black"/>
                </a:solidFill>
                <a:latin typeface="Times New Roman" panose="02020603050405020304" pitchFamily="18" charset="0"/>
                <a:cs typeface="Times New Roman" panose="02020603050405020304" pitchFamily="18" charset="0"/>
              </a:rPr>
              <a:t>Each of us, almost without exception, will be in the same precarious circumstances when we are old. Just one economic downturn or one medical crisis….</a:t>
            </a: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2400" b="1" dirty="0">
                <a:solidFill>
                  <a:prstClr val="black"/>
                </a:solidFill>
                <a:latin typeface="Times New Roman" panose="02020603050405020304" pitchFamily="18" charset="0"/>
                <a:cs typeface="Times New Roman" panose="02020603050405020304" pitchFamily="18" charset="0"/>
              </a:rPr>
              <a:t>So what is to be done?</a:t>
            </a:r>
            <a:br>
              <a:rPr lang="en-US" sz="2400" b="1" dirty="0">
                <a:solidFill>
                  <a:prstClr val="black"/>
                </a:solidFill>
                <a:latin typeface="Times New Roman" panose="02020603050405020304" pitchFamily="18" charset="0"/>
                <a:cs typeface="Times New Roman" panose="02020603050405020304" pitchFamily="18" charset="0"/>
              </a:rPr>
            </a:br>
            <a:br>
              <a:rPr lang="en-US" sz="2400" b="1" dirty="0">
                <a:solidFill>
                  <a:prstClr val="black"/>
                </a:solidFill>
                <a:latin typeface="Times New Roman" panose="02020603050405020304" pitchFamily="18" charset="0"/>
                <a:cs typeface="Times New Roman" panose="02020603050405020304" pitchFamily="18" charset="0"/>
              </a:rPr>
            </a:br>
            <a:r>
              <a:rPr lang="en-US" sz="1800" dirty="0">
                <a:solidFill>
                  <a:prstClr val="black"/>
                </a:solidFill>
                <a:latin typeface="Times New Roman" panose="02020603050405020304" pitchFamily="18" charset="0"/>
                <a:cs typeface="Times New Roman" panose="02020603050405020304" pitchFamily="18" charset="0"/>
              </a:rPr>
              <a:t>►</a:t>
            </a:r>
            <a:r>
              <a:rPr lang="en-US" sz="2400" dirty="0">
                <a:solidFill>
                  <a:prstClr val="black"/>
                </a:solidFill>
                <a:latin typeface="Times New Roman" panose="02020603050405020304" pitchFamily="18" charset="0"/>
                <a:cs typeface="Times New Roman" panose="02020603050405020304" pitchFamily="18" charset="0"/>
              </a:rPr>
              <a:t>As practitioners, what can you do? Whatever it takes to preserve their wealth.</a:t>
            </a: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Filing earlier? Depending on their assets, maybe not filing at all?</a:t>
            </a:r>
            <a:br>
              <a:rPr lang="en-US" sz="2400" dirty="0">
                <a:solidFill>
                  <a:prstClr val="black"/>
                </a:solidFill>
                <a:latin typeface="Times New Roman" panose="02020603050405020304" pitchFamily="18" charset="0"/>
                <a:cs typeface="Times New Roman" panose="02020603050405020304" pitchFamily="18" charset="0"/>
              </a:rPr>
            </a:br>
            <a:r>
              <a:rPr lang="en-US" sz="1800"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At the structural level, increases were the result of policy decisions. Decreases will occur for the same reasons.</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63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27391"/>
          </a:xfrm>
        </p:spPr>
        <p:txBody>
          <a:bodyPr>
            <a:normAutofit/>
          </a:bodyPr>
          <a:lstStyle/>
          <a:p>
            <a:br>
              <a:rPr lang="en-US" sz="31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Non-wealthy elders were frequently shunted off to poorhouses, which were “dreary, vermin-infested, and laden with human waste” (Fleming, Evans and Chutka 2003:916). Elderly poor were regarded as “a burden on the local taxes” and were “despised and often treated as outcasts” (Fleming, Evans and Chutka 2003:914). In some communities, despite their advanced age, they were auctioned off for farm labor. Toward the end of the nineteenth century, contempt for older Americans peaked—old age was considered a disease and old people were obsolescent. </a:t>
            </a:r>
            <a:br>
              <a:rPr lang="en-US" sz="2800" dirty="0"/>
            </a:br>
            <a:endParaRPr lang="en-US" sz="2800" dirty="0"/>
          </a:p>
        </p:txBody>
      </p:sp>
    </p:spTree>
    <p:extLst>
      <p:ext uri="{BB962C8B-B14F-4D97-AF65-F5344CB8AC3E}">
        <p14:creationId xmlns:p14="http://schemas.microsoft.com/office/powerpoint/2010/main" val="1422414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useBgFill="1">
        <p:nvSpPr>
          <p:cNvPr id="2" name="Title 1"/>
          <p:cNvSpPr>
            <a:spLocks noGrp="1"/>
          </p:cNvSpPr>
          <p:nvPr>
            <p:ph type="title"/>
          </p:nvPr>
        </p:nvSpPr>
        <p:spPr>
          <a:xfrm>
            <a:off x="838200" y="365125"/>
            <a:ext cx="10515600" cy="6062971"/>
          </a:xfrm>
        </p:spPr>
        <p:txBody>
          <a:bodyPr>
            <a:normAutofit fontScale="90000"/>
          </a:bodyPr>
          <a:lstStyle/>
          <a:p>
            <a:pPr marL="0" marR="0" algn="ctr">
              <a:spcBef>
                <a:spcPts val="0"/>
              </a:spcBef>
              <a:spcAft>
                <a:spcPts val="0"/>
              </a:spcAft>
            </a:pPr>
            <a:r>
              <a:rPr lang="en-US" sz="2400" b="1" dirty="0">
                <a:latin typeface="Times New Roman" panose="02020603050405020304" pitchFamily="18" charset="0"/>
                <a:cs typeface="Times New Roman" panose="02020603050405020304" pitchFamily="18" charset="0"/>
              </a:rPr>
              <a:t>So much research still needs to be done!</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 What is behind the decline in their income. </a:t>
            </a: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►Which medical costs are unmanageable.</a:t>
            </a: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 At what age did they retire? Maybe “too soon”?</a:t>
            </a:r>
            <a:br>
              <a:rPr lang="en-US" sz="2400" dirty="0">
                <a:solidFill>
                  <a:prstClr val="black"/>
                </a:solidFill>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►Longitudinal research: Was their bankruptcy beneficial? </a:t>
            </a: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Post-bankruptcy, is there enough wealth to carry them for the rest of their lives?</a:t>
            </a:r>
            <a:br>
              <a:rPr lang="en-US" sz="2400" dirty="0">
                <a:latin typeface="Times New Roman" panose="02020603050405020304" pitchFamily="18" charset="0"/>
                <a:ea typeface="Calibri" panose="020F0502020204030204" pitchFamily="34"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 If o</a:t>
            </a:r>
            <a:r>
              <a:rPr lang="en-US" sz="2400" dirty="0">
                <a:latin typeface="Times New Roman" panose="02020603050405020304" pitchFamily="18" charset="0"/>
                <a:ea typeface="Calibri" panose="020F0502020204030204" pitchFamily="34" charset="0"/>
                <a:cs typeface="Times New Roman" panose="02020603050405020304" pitchFamily="18" charset="0"/>
              </a:rPr>
              <a:t>lder folks who file sooner, rather than later, are in better financial shape? </a:t>
            </a:r>
            <a:br>
              <a:rPr lang="en-US" sz="2400" dirty="0">
                <a:latin typeface="Times New Roman" panose="02020603050405020304" pitchFamily="18" charset="0"/>
                <a:ea typeface="Calibri" panose="020F0502020204030204" pitchFamily="34" charset="0"/>
                <a:cs typeface="Times New Roman" panose="02020603050405020304" pitchFamily="18" charset="0"/>
              </a:rPr>
            </a:br>
            <a:br>
              <a:rPr lang="en-US" sz="2400" dirty="0">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 What of </a:t>
            </a:r>
            <a:r>
              <a:rPr lang="en-US" sz="2400" dirty="0">
                <a:latin typeface="Times New Roman" panose="02020603050405020304" pitchFamily="18" charset="0"/>
                <a:ea typeface="Calibri" panose="020F0502020204030204" pitchFamily="34" charset="0"/>
                <a:cs typeface="Times New Roman" panose="02020603050405020304" pitchFamily="18" charset="0"/>
              </a:rPr>
              <a:t>the stress of the debt and bankruptcy? The physical and emotional costs? From their stories, many experience profound medical and emotional problems. </a:t>
            </a:r>
            <a:br>
              <a:rPr lang="en-US" sz="2400" dirty="0">
                <a:latin typeface="Times New Roman" panose="02020603050405020304" pitchFamily="18" charset="0"/>
                <a:ea typeface="Calibri" panose="020F0502020204030204" pitchFamily="34" charset="0"/>
                <a:cs typeface="Times New Roman" panose="02020603050405020304" pitchFamily="18" charset="0"/>
              </a:rPr>
            </a:br>
            <a:br>
              <a:rPr lang="en-US" sz="2400" dirty="0">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 What of the gendered element of elder bankruptcy? Women commonly outlive their husbands, and often live in poverty…so are they over-represented in bankruptcy?</a:t>
            </a:r>
            <a:br>
              <a:rPr lang="en-US" sz="2400" dirty="0">
                <a:latin typeface="Times New Roman" panose="02020603050405020304" pitchFamily="18" charset="0"/>
                <a:ea typeface="Calibri" panose="020F0502020204030204" pitchFamily="34"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721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57" y="81820"/>
            <a:ext cx="11896077" cy="6858000"/>
          </a:xfrm>
          <a:prstGeom prst="rect">
            <a:avLst/>
          </a:prstGeom>
          <a:ln>
            <a:noFill/>
          </a:ln>
          <a:effectLst>
            <a:softEdge rad="112500"/>
          </a:effectLst>
        </p:spPr>
      </p:pic>
      <p:sp>
        <p:nvSpPr>
          <p:cNvPr id="6" name="TextBox 5"/>
          <p:cNvSpPr txBox="1"/>
          <p:nvPr/>
        </p:nvSpPr>
        <p:spPr>
          <a:xfrm>
            <a:off x="6805384" y="1319967"/>
            <a:ext cx="4426207" cy="400110"/>
          </a:xfrm>
          <a:prstGeom prst="rect">
            <a:avLst/>
          </a:prstGeom>
          <a:noFill/>
        </p:spPr>
        <p:txBody>
          <a:bodyPr wrap="square" rtlCol="0">
            <a:spAutoFit/>
          </a:bodyPr>
          <a:lstStyle/>
          <a:p>
            <a:r>
              <a:rPr lang="en-US" sz="2000" b="1" dirty="0">
                <a:latin typeface="Garamond" panose="02020404030301010803" pitchFamily="18" charset="0"/>
              </a:rPr>
              <a:t>Thank you. </a:t>
            </a:r>
          </a:p>
        </p:txBody>
      </p:sp>
    </p:spTree>
    <p:extLst>
      <p:ext uri="{BB962C8B-B14F-4D97-AF65-F5344CB8AC3E}">
        <p14:creationId xmlns:p14="http://schemas.microsoft.com/office/powerpoint/2010/main" val="101582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24385"/>
          </a:xfrm>
        </p:spPr>
        <p:txBody>
          <a:bodyPr>
            <a:normAutofit/>
          </a:bodyPr>
          <a:lstStyle/>
          <a:p>
            <a:pPr algn="ctr"/>
            <a:r>
              <a:rPr lang="en-US" sz="2400" b="1" dirty="0">
                <a:latin typeface="Garamond" panose="02020404030301010803" pitchFamily="18" charset="0"/>
              </a:rPr>
              <a:t>A Bit of Background: The Consumer Bankruptcy Project (CBP)</a:t>
            </a:r>
            <a:br>
              <a:rPr lang="en-US" sz="2400" b="1" dirty="0">
                <a:latin typeface="Garamond" panose="02020404030301010803" pitchFamily="18" charset="0"/>
              </a:rPr>
            </a:br>
            <a:br>
              <a:rPr lang="en-US" sz="2400" dirty="0">
                <a:latin typeface="Garamond" panose="02020404030301010803" pitchFamily="18" charset="0"/>
              </a:rPr>
            </a:br>
            <a:r>
              <a:rPr lang="en-US" sz="2000" dirty="0">
                <a:latin typeface="Garamond" panose="02020404030301010803" pitchFamily="18" charset="0"/>
              </a:rPr>
              <a:t>First Data Collection: 1981</a:t>
            </a:r>
            <a:br>
              <a:rPr lang="en-US" sz="2000" dirty="0">
                <a:latin typeface="Garamond" panose="02020404030301010803" pitchFamily="18" charset="0"/>
              </a:rPr>
            </a:br>
            <a:r>
              <a:rPr lang="en-US" sz="2000" dirty="0">
                <a:latin typeface="Garamond" panose="02020404030301010803" pitchFamily="18" charset="0"/>
              </a:rPr>
              <a:t>PIs: Professor/Senator Elizabeth Warren, Dr. Teresa Sullivan, Professor Jay Westbrook</a:t>
            </a:r>
            <a:br>
              <a:rPr lang="en-US" sz="2000" dirty="0">
                <a:latin typeface="Garamond" panose="02020404030301010803" pitchFamily="18" charset="0"/>
              </a:rPr>
            </a:br>
            <a:br>
              <a:rPr lang="en-US" sz="2000" dirty="0">
                <a:latin typeface="Garamond" panose="02020404030301010803" pitchFamily="18" charset="0"/>
              </a:rPr>
            </a:br>
            <a:r>
              <a:rPr lang="en-US" sz="2000" dirty="0">
                <a:latin typeface="Garamond" panose="02020404030301010803" pitchFamily="18" charset="0"/>
              </a:rPr>
              <a:t>1991, 2001, 2007, 2013-Ongoing</a:t>
            </a:r>
            <a:br>
              <a:rPr lang="en-US" sz="2000" dirty="0">
                <a:latin typeface="Garamond" panose="02020404030301010803" pitchFamily="18" charset="0"/>
              </a:rPr>
            </a:br>
            <a:br>
              <a:rPr lang="en-US" sz="2000" dirty="0">
                <a:latin typeface="Garamond" panose="02020404030301010803" pitchFamily="18" charset="0"/>
              </a:rPr>
            </a:br>
            <a:r>
              <a:rPr lang="en-US" sz="2000" dirty="0">
                <a:latin typeface="Garamond" panose="02020404030301010803" pitchFamily="18" charset="0"/>
              </a:rPr>
              <a:t>PIs: Professor Pamela Foohey, Professor Robert Lawless, Dr. Deborah Thorne</a:t>
            </a:r>
            <a:br>
              <a:rPr lang="en-US" sz="2000" dirty="0">
                <a:latin typeface="Garamond" panose="02020404030301010803" pitchFamily="18" charset="0"/>
              </a:rPr>
            </a:br>
            <a:endParaRPr lang="en-US" sz="2000" dirty="0">
              <a:latin typeface="Garamond" panose="02020404030301010803" pitchFamily="18" charset="0"/>
            </a:endParaRPr>
          </a:p>
        </p:txBody>
      </p:sp>
    </p:spTree>
    <p:extLst>
      <p:ext uri="{BB962C8B-B14F-4D97-AF65-F5344CB8AC3E}">
        <p14:creationId xmlns:p14="http://schemas.microsoft.com/office/powerpoint/2010/main" val="2920347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24385"/>
          </a:xfrm>
        </p:spPr>
        <p:txBody>
          <a:bodyPr>
            <a:normAutofit/>
          </a:bodyPr>
          <a:lstStyle/>
          <a:p>
            <a:pPr algn="ctr"/>
            <a:r>
              <a:rPr lang="en-US" sz="2400" b="1" dirty="0">
                <a:latin typeface="Garamond" panose="02020404030301010803" pitchFamily="18" charset="0"/>
              </a:rPr>
              <a:t>Most Compelling Findings from the Consumer Bankruptcy Project—To Date</a:t>
            </a:r>
            <a:br>
              <a:rPr lang="en-US" sz="2400" b="1" dirty="0">
                <a:latin typeface="Garamond" panose="02020404030301010803" pitchFamily="18" charset="0"/>
              </a:rPr>
            </a:br>
            <a:br>
              <a:rPr lang="en-US" sz="2400" dirty="0">
                <a:latin typeface="Garamond" panose="02020404030301010803" pitchFamily="18" charset="0"/>
              </a:rPr>
            </a:br>
            <a:br>
              <a:rPr lang="en-US" sz="1800" dirty="0">
                <a:latin typeface="Garamond" panose="02020404030301010803" pitchFamily="18" charset="0"/>
              </a:rPr>
            </a:br>
            <a:r>
              <a:rPr lang="en-US" sz="1200" dirty="0">
                <a:latin typeface="Garamond" panose="02020404030301010803" pitchFamily="18" charset="0"/>
              </a:rPr>
              <a:t>►</a:t>
            </a:r>
            <a:r>
              <a:rPr lang="en-US" sz="1800" dirty="0">
                <a:latin typeface="Garamond" panose="02020404030301010803" pitchFamily="18" charset="0"/>
              </a:rPr>
              <a:t> </a:t>
            </a:r>
            <a:r>
              <a:rPr lang="en-US" sz="2000" dirty="0">
                <a:latin typeface="Garamond" panose="02020404030301010803" pitchFamily="18" charset="0"/>
              </a:rPr>
              <a:t>Consistently, the leading causes of bankruptcy are job loss (decline in income) and medical expenses</a:t>
            </a:r>
            <a:br>
              <a:rPr lang="en-US" sz="1600" dirty="0">
                <a:latin typeface="Garamond" panose="02020404030301010803" pitchFamily="18" charset="0"/>
              </a:rPr>
            </a:br>
            <a:r>
              <a:rPr lang="en-US" sz="1200" dirty="0">
                <a:latin typeface="Garamond" panose="02020404030301010803" pitchFamily="18" charset="0"/>
              </a:rPr>
              <a:t>► </a:t>
            </a:r>
            <a:r>
              <a:rPr lang="en-US" sz="2000" dirty="0">
                <a:latin typeface="Garamond" panose="02020404030301010803" pitchFamily="18" charset="0"/>
              </a:rPr>
              <a:t>Households typically struggle for years in the “sweatbox” before they file bankruptcy</a:t>
            </a:r>
            <a:br>
              <a:rPr lang="en-US" sz="2000" dirty="0">
                <a:latin typeface="Garamond" panose="02020404030301010803" pitchFamily="18" charset="0"/>
              </a:rPr>
            </a:br>
            <a:r>
              <a:rPr lang="en-US" sz="1200" dirty="0">
                <a:latin typeface="Garamond" panose="02020404030301010803" pitchFamily="18" charset="0"/>
              </a:rPr>
              <a:t>► </a:t>
            </a:r>
            <a:r>
              <a:rPr lang="en-US" sz="2000" dirty="0">
                <a:latin typeface="Garamond" panose="02020404030301010803" pitchFamily="18" charset="0"/>
              </a:rPr>
              <a:t>Bankruptcy is not a low socioeconomic status phenomenon—mostly homeowners with some college</a:t>
            </a:r>
            <a:br>
              <a:rPr lang="en-US" sz="2000" dirty="0">
                <a:latin typeface="Garamond" panose="02020404030301010803" pitchFamily="18" charset="0"/>
              </a:rPr>
            </a:br>
            <a:r>
              <a:rPr lang="en-US" sz="1200" dirty="0">
                <a:latin typeface="Garamond" panose="02020404030301010803" pitchFamily="18" charset="0"/>
              </a:rPr>
              <a:t>► </a:t>
            </a:r>
            <a:r>
              <a:rPr lang="en-US" sz="2000" dirty="0">
                <a:latin typeface="Garamond" panose="02020404030301010803" pitchFamily="18" charset="0"/>
              </a:rPr>
              <a:t>Chronic issues—inadequate income, health struggles, and being old—make the fresh start unlikely</a:t>
            </a:r>
            <a:br>
              <a:rPr lang="en-US" sz="2000" dirty="0">
                <a:latin typeface="Garamond" panose="02020404030301010803" pitchFamily="18" charset="0"/>
              </a:rPr>
            </a:br>
            <a:br>
              <a:rPr lang="en-US" sz="2000" dirty="0">
                <a:latin typeface="Garamond" panose="02020404030301010803" pitchFamily="18" charset="0"/>
              </a:rPr>
            </a:br>
            <a:br>
              <a:rPr lang="en-US" sz="2000" dirty="0">
                <a:latin typeface="Garamond" panose="02020404030301010803" pitchFamily="18" charset="0"/>
              </a:rPr>
            </a:br>
            <a:br>
              <a:rPr lang="en-US" sz="2000" dirty="0">
                <a:latin typeface="Garamond" panose="02020404030301010803" pitchFamily="18" charset="0"/>
              </a:rPr>
            </a:br>
            <a:r>
              <a:rPr lang="en-US" sz="2400" b="1" dirty="0">
                <a:latin typeface="Garamond" panose="02020404030301010803" pitchFamily="18" charset="0"/>
              </a:rPr>
              <a:t>Specific to Today’s Chat</a:t>
            </a:r>
            <a:br>
              <a:rPr lang="en-US" sz="2000" dirty="0">
                <a:latin typeface="Garamond" panose="02020404030301010803" pitchFamily="18" charset="0"/>
              </a:rPr>
            </a:br>
            <a:r>
              <a:rPr lang="en-US" sz="1200" dirty="0">
                <a:latin typeface="Garamond" panose="02020404030301010803" pitchFamily="18" charset="0"/>
              </a:rPr>
              <a:t>► </a:t>
            </a:r>
            <a:r>
              <a:rPr lang="en-US" sz="2000" dirty="0">
                <a:latin typeface="Garamond" panose="02020404030301010803" pitchFamily="18" charset="0"/>
              </a:rPr>
              <a:t>The age distribution of filers is shifting to the right—folks getting older</a:t>
            </a:r>
            <a:br>
              <a:rPr lang="en-US" sz="2000" dirty="0">
                <a:latin typeface="Garamond" panose="02020404030301010803" pitchFamily="18" charset="0"/>
              </a:rPr>
            </a:br>
            <a:endParaRPr lang="en-US" sz="2000" dirty="0">
              <a:latin typeface="Garamond" panose="02020404030301010803" pitchFamily="18" charset="0"/>
            </a:endParaRPr>
          </a:p>
        </p:txBody>
      </p:sp>
    </p:spTree>
    <p:extLst>
      <p:ext uri="{BB962C8B-B14F-4D97-AF65-F5344CB8AC3E}">
        <p14:creationId xmlns:p14="http://schemas.microsoft.com/office/powerpoint/2010/main" val="280357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856463819"/>
              </p:ext>
            </p:extLst>
          </p:nvPr>
        </p:nvGraphicFramePr>
        <p:xfrm>
          <a:off x="1875539" y="516623"/>
          <a:ext cx="8205536" cy="5550615"/>
        </p:xfrm>
        <a:graphic>
          <a:graphicData uri="http://schemas.openxmlformats.org/presentationml/2006/ole">
            <mc:AlternateContent xmlns:mc="http://schemas.openxmlformats.org/markup-compatibility/2006">
              <mc:Choice xmlns:v="urn:schemas-microsoft-com:vml" Requires="v">
                <p:oleObj spid="_x0000_s1091" name="Document" r:id="rId3" imgW="6070762" imgH="4095792" progId="Word.Document.12">
                  <p:embed/>
                </p:oleObj>
              </mc:Choice>
              <mc:Fallback>
                <p:oleObj name="Document" r:id="rId3" imgW="6070762" imgH="4095792" progId="Word.Document.12">
                  <p:embed/>
                  <p:pic>
                    <p:nvPicPr>
                      <p:cNvPr id="0" name=""/>
                      <p:cNvPicPr/>
                      <p:nvPr/>
                    </p:nvPicPr>
                    <p:blipFill>
                      <a:blip r:embed="rId4"/>
                      <a:stretch>
                        <a:fillRect/>
                      </a:stretch>
                    </p:blipFill>
                    <p:spPr>
                      <a:xfrm>
                        <a:off x="1875539" y="516623"/>
                        <a:ext cx="8205536" cy="5550615"/>
                      </a:xfrm>
                      <a:prstGeom prst="rect">
                        <a:avLst/>
                      </a:prstGeom>
                    </p:spPr>
                  </p:pic>
                </p:oleObj>
              </mc:Fallback>
            </mc:AlternateContent>
          </a:graphicData>
        </a:graphic>
      </p:graphicFrame>
    </p:spTree>
    <p:extLst>
      <p:ext uri="{BB962C8B-B14F-4D97-AF65-F5344CB8AC3E}">
        <p14:creationId xmlns:p14="http://schemas.microsoft.com/office/powerpoint/2010/main" val="1018676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3207112577"/>
              </p:ext>
            </p:extLst>
          </p:nvPr>
        </p:nvGraphicFramePr>
        <p:xfrm>
          <a:off x="1467134" y="707366"/>
          <a:ext cx="9376012" cy="5824452"/>
        </p:xfrm>
        <a:graphic>
          <a:graphicData uri="http://schemas.openxmlformats.org/presentationml/2006/ole">
            <mc:AlternateContent xmlns:mc="http://schemas.openxmlformats.org/markup-compatibility/2006">
              <mc:Choice xmlns:v="urn:schemas-microsoft-com:vml" Requires="v">
                <p:oleObj spid="_x0000_s2114" name="Document" r:id="rId3" imgW="5956042" imgH="3894602" progId="Word.Document.12">
                  <p:embed/>
                </p:oleObj>
              </mc:Choice>
              <mc:Fallback>
                <p:oleObj name="Document" r:id="rId3" imgW="5956042" imgH="3894602" progId="Word.Document.12">
                  <p:embed/>
                  <p:pic>
                    <p:nvPicPr>
                      <p:cNvPr id="0" name=""/>
                      <p:cNvPicPr/>
                      <p:nvPr/>
                    </p:nvPicPr>
                    <p:blipFill>
                      <a:blip r:embed="rId4"/>
                      <a:stretch>
                        <a:fillRect/>
                      </a:stretch>
                    </p:blipFill>
                    <p:spPr>
                      <a:xfrm>
                        <a:off x="1467134" y="707366"/>
                        <a:ext cx="9376012" cy="5824452"/>
                      </a:xfrm>
                      <a:prstGeom prst="rect">
                        <a:avLst/>
                      </a:prstGeom>
                    </p:spPr>
                  </p:pic>
                </p:oleObj>
              </mc:Fallback>
            </mc:AlternateContent>
          </a:graphicData>
        </a:graphic>
      </p:graphicFrame>
    </p:spTree>
    <p:extLst>
      <p:ext uri="{BB962C8B-B14F-4D97-AF65-F5344CB8AC3E}">
        <p14:creationId xmlns:p14="http://schemas.microsoft.com/office/powerpoint/2010/main" val="2619655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595070713"/>
              </p:ext>
            </p:extLst>
          </p:nvPr>
        </p:nvGraphicFramePr>
        <p:xfrm>
          <a:off x="3449638" y="152400"/>
          <a:ext cx="5413375" cy="6392863"/>
        </p:xfrm>
        <a:graphic>
          <a:graphicData uri="http://schemas.openxmlformats.org/presentationml/2006/ole">
            <mc:AlternateContent xmlns:mc="http://schemas.openxmlformats.org/markup-compatibility/2006">
              <mc:Choice xmlns:v="urn:schemas-microsoft-com:vml" Requires="v">
                <p:oleObj spid="_x0000_s3139" name="Document" r:id="rId3" imgW="6070762" imgH="7149281" progId="Word.Document.12">
                  <p:embed/>
                </p:oleObj>
              </mc:Choice>
              <mc:Fallback>
                <p:oleObj name="Document" r:id="rId3" imgW="6070762" imgH="7149281" progId="Word.Document.12">
                  <p:embed/>
                  <p:pic>
                    <p:nvPicPr>
                      <p:cNvPr id="0" name=""/>
                      <p:cNvPicPr/>
                      <p:nvPr/>
                    </p:nvPicPr>
                    <p:blipFill>
                      <a:blip r:embed="rId4"/>
                      <a:stretch>
                        <a:fillRect/>
                      </a:stretch>
                    </p:blipFill>
                    <p:spPr>
                      <a:xfrm>
                        <a:off x="3449638" y="152400"/>
                        <a:ext cx="5413375" cy="6392863"/>
                      </a:xfrm>
                      <a:prstGeom prst="rect">
                        <a:avLst/>
                      </a:prstGeom>
                    </p:spPr>
                  </p:pic>
                </p:oleObj>
              </mc:Fallback>
            </mc:AlternateContent>
          </a:graphicData>
        </a:graphic>
      </p:graphicFrame>
    </p:spTree>
    <p:extLst>
      <p:ext uri="{BB962C8B-B14F-4D97-AF65-F5344CB8AC3E}">
        <p14:creationId xmlns:p14="http://schemas.microsoft.com/office/powerpoint/2010/main" val="897693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12845"/>
          </a:xfrm>
        </p:spPr>
        <p:txBody>
          <a:bodyPr>
            <a:normAutofit/>
          </a:bodyPr>
          <a:lstStyle/>
          <a:p>
            <a:pPr algn="ctr"/>
            <a:r>
              <a:rPr lang="en-US" sz="2800" b="1" dirty="0">
                <a:latin typeface="Garamond" panose="02020404030301010803" pitchFamily="18" charset="0"/>
                <a:cs typeface="Times New Roman" panose="02020603050405020304" pitchFamily="18" charset="0"/>
              </a:rPr>
              <a:t>Elder Reasons for Filing</a:t>
            </a:r>
            <a:br>
              <a:rPr lang="en-US" sz="2400" dirty="0">
                <a:latin typeface="Garamond" panose="02020404030301010803" pitchFamily="18" charset="0"/>
                <a:cs typeface="Times New Roman" panose="02020603050405020304" pitchFamily="18" charset="0"/>
              </a:rPr>
            </a:br>
            <a:br>
              <a:rPr lang="en-US" sz="2400" dirty="0">
                <a:latin typeface="Garamond" panose="02020404030301010803" pitchFamily="18" charset="0"/>
                <a:cs typeface="Times New Roman" panose="02020603050405020304" pitchFamily="18" charset="0"/>
              </a:rPr>
            </a:br>
            <a:r>
              <a:rPr lang="en-US" sz="2400" dirty="0">
                <a:latin typeface="Garamond" panose="02020404030301010803" pitchFamily="18" charset="0"/>
                <a:cs typeface="Times New Roman" panose="02020603050405020304" pitchFamily="18" charset="0"/>
              </a:rPr>
              <a:t>Medical expenses = 64%</a:t>
            </a:r>
            <a:br>
              <a:rPr lang="en-US" sz="2400" dirty="0">
                <a:latin typeface="Garamond" panose="02020404030301010803" pitchFamily="18" charset="0"/>
                <a:cs typeface="Times New Roman" panose="02020603050405020304" pitchFamily="18" charset="0"/>
              </a:rPr>
            </a:br>
            <a:r>
              <a:rPr lang="en-US" sz="2400" dirty="0">
                <a:latin typeface="Garamond" panose="02020404030301010803" pitchFamily="18" charset="0"/>
                <a:cs typeface="Times New Roman" panose="02020603050405020304" pitchFamily="18" charset="0"/>
              </a:rPr>
              <a:t>Missed work for medical reasons = 40%</a:t>
            </a:r>
            <a:br>
              <a:rPr lang="en-US" sz="2400" dirty="0">
                <a:latin typeface="Garamond" panose="02020404030301010803" pitchFamily="18" charset="0"/>
                <a:cs typeface="Times New Roman" panose="02020603050405020304" pitchFamily="18" charset="0"/>
              </a:rPr>
            </a:br>
            <a:r>
              <a:rPr lang="en-US" sz="1600" dirty="0">
                <a:latin typeface="Garamond" panose="02020404030301010803" pitchFamily="18" charset="0"/>
                <a:cs typeface="Times New Roman" panose="02020603050405020304" pitchFamily="18" charset="0"/>
              </a:rPr>
              <a:t>►</a:t>
            </a:r>
            <a:r>
              <a:rPr lang="en-US" sz="2400" dirty="0">
                <a:latin typeface="Garamond" panose="02020404030301010803" pitchFamily="18" charset="0"/>
                <a:cs typeface="Times New Roman" panose="02020603050405020304" pitchFamily="18" charset="0"/>
              </a:rPr>
              <a:t>BOTH medical expenses and missed work = 70%</a:t>
            </a:r>
            <a:br>
              <a:rPr lang="en-US" sz="2400" dirty="0">
                <a:latin typeface="Garamond" panose="02020404030301010803" pitchFamily="18" charset="0"/>
                <a:cs typeface="Times New Roman" panose="02020603050405020304" pitchFamily="18" charset="0"/>
              </a:rPr>
            </a:br>
            <a:br>
              <a:rPr lang="en-US" sz="2400" dirty="0">
                <a:latin typeface="Garamond" panose="02020404030301010803" pitchFamily="18" charset="0"/>
                <a:cs typeface="Times New Roman" panose="02020603050405020304" pitchFamily="18" charset="0"/>
              </a:rPr>
            </a:br>
            <a:r>
              <a:rPr lang="en-US" sz="1600" dirty="0">
                <a:solidFill>
                  <a:prstClr val="black"/>
                </a:solidFill>
                <a:latin typeface="Garamond" panose="02020404030301010803" pitchFamily="18" charset="0"/>
                <a:cs typeface="Times New Roman" panose="02020603050405020304" pitchFamily="18" charset="0"/>
              </a:rPr>
              <a:t>► </a:t>
            </a:r>
            <a:r>
              <a:rPr lang="en-US" sz="2400" dirty="0">
                <a:latin typeface="Garamond" panose="02020404030301010803" pitchFamily="18" charset="0"/>
                <a:cs typeface="Times New Roman" panose="02020603050405020304" pitchFamily="18" charset="0"/>
              </a:rPr>
              <a:t>Decline in income = 69%</a:t>
            </a:r>
            <a:br>
              <a:rPr lang="en-US" sz="2400" dirty="0">
                <a:latin typeface="Garamond" panose="02020404030301010803" pitchFamily="18" charset="0"/>
                <a:cs typeface="Times New Roman" panose="02020603050405020304" pitchFamily="18" charset="0"/>
              </a:rPr>
            </a:br>
            <a:br>
              <a:rPr lang="en-US" sz="2400" dirty="0">
                <a:latin typeface="Garamond" panose="02020404030301010803" pitchFamily="18" charset="0"/>
                <a:cs typeface="Times New Roman" panose="02020603050405020304" pitchFamily="18" charset="0"/>
              </a:rPr>
            </a:br>
            <a:r>
              <a:rPr lang="en-US" sz="1600" dirty="0">
                <a:solidFill>
                  <a:prstClr val="black"/>
                </a:solidFill>
                <a:latin typeface="Garamond" panose="02020404030301010803" pitchFamily="18" charset="0"/>
                <a:cs typeface="Times New Roman" panose="02020603050405020304" pitchFamily="18" charset="0"/>
              </a:rPr>
              <a:t>► </a:t>
            </a:r>
            <a:r>
              <a:rPr lang="en-US" sz="2400" dirty="0">
                <a:latin typeface="Garamond" panose="02020404030301010803" pitchFamily="18" charset="0"/>
                <a:cs typeface="Times New Roman" panose="02020603050405020304" pitchFamily="18" charset="0"/>
              </a:rPr>
              <a:t>Financially help out family or friends = 36%</a:t>
            </a:r>
            <a:br>
              <a:rPr lang="en-US" sz="2400" dirty="0">
                <a:latin typeface="Garamond" panose="02020404030301010803" pitchFamily="18" charset="0"/>
                <a:cs typeface="Times New Roman" panose="02020603050405020304" pitchFamily="18" charset="0"/>
              </a:rPr>
            </a:br>
            <a:br>
              <a:rPr lang="en-US" sz="2400" dirty="0">
                <a:latin typeface="Garamond" panose="02020404030301010803" pitchFamily="18" charset="0"/>
                <a:cs typeface="Times New Roman" panose="02020603050405020304" pitchFamily="18" charset="0"/>
              </a:rPr>
            </a:br>
            <a:r>
              <a:rPr lang="en-US" sz="1600" dirty="0">
                <a:solidFill>
                  <a:prstClr val="black"/>
                </a:solidFill>
                <a:latin typeface="Garamond" panose="02020404030301010803" pitchFamily="18" charset="0"/>
                <a:cs typeface="Times New Roman" panose="02020603050405020304" pitchFamily="18" charset="0"/>
              </a:rPr>
              <a:t>► </a:t>
            </a:r>
            <a:r>
              <a:rPr lang="en-US" sz="2400" dirty="0">
                <a:latin typeface="Garamond" panose="02020404030301010803" pitchFamily="18" charset="0"/>
                <a:cs typeface="Times New Roman" panose="02020603050405020304" pitchFamily="18" charset="0"/>
              </a:rPr>
              <a:t>Debt collection attempts = 72%</a:t>
            </a:r>
          </a:p>
        </p:txBody>
      </p:sp>
    </p:spTree>
    <p:extLst>
      <p:ext uri="{BB962C8B-B14F-4D97-AF65-F5344CB8AC3E}">
        <p14:creationId xmlns:p14="http://schemas.microsoft.com/office/powerpoint/2010/main" val="798446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959" y="888023"/>
            <a:ext cx="11110822" cy="5669726"/>
          </a:xfrm>
        </p:spPr>
        <p:txBody>
          <a:bodyPr>
            <a:normAutofit fontScale="90000"/>
          </a:bodyPr>
          <a:lstStyle/>
          <a:p>
            <a:pPr algn="ctr"/>
            <a:r>
              <a:rPr lang="en-US" sz="2700" b="1" dirty="0">
                <a:latin typeface="Times New Roman" panose="02020603050405020304" pitchFamily="18" charset="0"/>
                <a:cs typeface="Times New Roman" panose="02020603050405020304" pitchFamily="18" charset="0"/>
              </a:rPr>
              <a:t>What In the World Is Going On?</a:t>
            </a:r>
            <a:br>
              <a:rPr lang="en-US" sz="2700" b="1" dirty="0">
                <a:latin typeface="Times New Roman" panose="02020603050405020304" pitchFamily="18" charset="0"/>
                <a:cs typeface="Times New Roman" panose="02020603050405020304" pitchFamily="18" charset="0"/>
              </a:rPr>
            </a:br>
            <a:br>
              <a:rPr lang="en-US" sz="2700" b="1"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The 1980s and 1990s were the “Golden Years” of retirement</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Social Security provided 40% of pre-retirement income</a:t>
            </a: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65 was the age for full Social Security benefits</a:t>
            </a: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Medicare coverage was good—out-of-pocket expenses were approximately12% of income</a:t>
            </a: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Defined benefit (DB) plans (62%) and post-retirement health insurance were common</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Beginning in the 1980s: Great Risk Shift</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ea typeface="Calibri" panose="020F0502020204030204" pitchFamily="34" charset="0"/>
                <a:cs typeface="Times New Roman" panose="02020603050405020304" pitchFamily="18" charset="0"/>
              </a:rPr>
              <a:t>“</a:t>
            </a:r>
            <a:r>
              <a:rPr lang="en-US" sz="2000" b="1" dirty="0">
                <a:latin typeface="Times New Roman" panose="02020603050405020304" pitchFamily="18" charset="0"/>
                <a:ea typeface="Calibri" panose="020F0502020204030204" pitchFamily="34" charset="0"/>
                <a:cs typeface="Times New Roman" panose="02020603050405020304" pitchFamily="18" charset="0"/>
              </a:rPr>
              <a:t>Myriad risks that were once managed and pooled by government and private corporations shifted onto individuals and families</a:t>
            </a:r>
            <a:r>
              <a:rPr lang="en-US" sz="2000" dirty="0">
                <a:latin typeface="Times New Roman" panose="02020603050405020304" pitchFamily="18" charset="0"/>
                <a:ea typeface="Calibri" panose="020F0502020204030204" pitchFamily="34" charset="0"/>
                <a:cs typeface="Times New Roman" panose="02020603050405020304" pitchFamily="18" charset="0"/>
              </a:rPr>
              <a:t>” (Hacker 2006). </a:t>
            </a:r>
            <a:br>
              <a:rPr lang="en-US" sz="2000" dirty="0">
                <a:latin typeface="Times New Roman" panose="02020603050405020304" pitchFamily="18" charset="0"/>
                <a:ea typeface="Calibri" panose="020F0502020204030204" pitchFamily="34"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DB plans (17%) have been replaced with DC plans – investment decisions left to individuals</a:t>
            </a: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Full retirement age for Social Security has increased to 70</a:t>
            </a: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Inadequate coverage from Medicare—out-of-pocket has increased to 20% of income, $250,000 post-retirement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(1995: Newt Gingrich: “Let it wither on the vine.”)</a:t>
            </a:r>
            <a:br>
              <a:rPr lang="en-US" sz="20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Employers are dropping retirees’ post-retirement healthcare</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1127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02323"/>
            <a:ext cx="10515600" cy="5644662"/>
          </a:xfrm>
          <a:noFill/>
        </p:spPr>
        <p:txBody>
          <a:bodyPr>
            <a:normAutofit fontScale="90000"/>
          </a:bodyPr>
          <a:lstStyle/>
          <a:p>
            <a:pPr algn="ctr"/>
            <a:br>
              <a:rPr lang="en-US" sz="2400" b="1" dirty="0">
                <a:latin typeface="Times New Roman" panose="02020603050405020304" pitchFamily="18" charset="0"/>
                <a:cs typeface="Times New Roman" panose="02020603050405020304" pitchFamily="18" charset="0"/>
              </a:rPr>
            </a:b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Implications of the risk shifts for older folks:</a:t>
            </a:r>
            <a:br>
              <a:rPr lang="en-US" sz="2400" b="1"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Obviously, increased rates of filing bankruptcy</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Half of elderly households lack basic economic security in their retirement.</a:t>
            </a: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a:t>
            </a:r>
            <a:r>
              <a:rPr lang="en-US" sz="2400" dirty="0">
                <a:solidFill>
                  <a:prstClr val="black"/>
                </a:solidFill>
                <a:latin typeface="Times New Roman" panose="02020603050405020304" pitchFamily="18" charset="0"/>
                <a:cs typeface="Times New Roman" panose="02020603050405020304" pitchFamily="18" charset="0"/>
              </a:rPr>
              <a:t> Almost one-third of households with one member who is at least 55 have </a:t>
            </a:r>
            <a:r>
              <a:rPr lang="en-US" sz="2400" b="1" dirty="0">
                <a:solidFill>
                  <a:prstClr val="black"/>
                </a:solidFill>
                <a:latin typeface="Times New Roman" panose="02020603050405020304" pitchFamily="18" charset="0"/>
                <a:cs typeface="Times New Roman" panose="02020603050405020304" pitchFamily="18" charset="0"/>
              </a:rPr>
              <a:t>no</a:t>
            </a:r>
            <a:r>
              <a:rPr lang="en-US" sz="2400" dirty="0">
                <a:solidFill>
                  <a:prstClr val="black"/>
                </a:solidFill>
                <a:latin typeface="Times New Roman" panose="02020603050405020304" pitchFamily="18" charset="0"/>
                <a:cs typeface="Times New Roman" panose="02020603050405020304" pitchFamily="18" charset="0"/>
              </a:rPr>
              <a:t> retirement savings or pension plan.</a:t>
            </a: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Among those households 65-74 </a:t>
            </a:r>
            <a:r>
              <a:rPr lang="en-US" sz="2400" b="1" dirty="0">
                <a:solidFill>
                  <a:prstClr val="black"/>
                </a:solidFill>
                <a:latin typeface="Times New Roman" panose="02020603050405020304" pitchFamily="18" charset="0"/>
                <a:cs typeface="Times New Roman" panose="02020603050405020304" pitchFamily="18" charset="0"/>
              </a:rPr>
              <a:t>with</a:t>
            </a:r>
            <a:r>
              <a:rPr lang="en-US" sz="2400" i="1"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savings, median is just under $150,000 total.</a:t>
            </a:r>
            <a:br>
              <a:rPr lang="en-US" sz="2400" dirty="0">
                <a:solidFill>
                  <a:prstClr val="black"/>
                </a:solidFill>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Among those who slide into bankruptcy, t</a:t>
            </a:r>
            <a:r>
              <a:rPr lang="en-US" sz="2400" dirty="0">
                <a:latin typeface="Times New Roman" panose="02020603050405020304" pitchFamily="18" charset="0"/>
                <a:cs typeface="Times New Roman" panose="02020603050405020304" pitchFamily="18" charset="0"/>
              </a:rPr>
              <a:t>heir wealth is stripped. </a:t>
            </a:r>
            <a:r>
              <a:rPr lang="en-US" sz="2400" dirty="0">
                <a:solidFill>
                  <a:prstClr val="black"/>
                </a:solidFill>
                <a:latin typeface="Times New Roman" panose="02020603050405020304" pitchFamily="18" charset="0"/>
                <a:cs typeface="Times New Roman" panose="02020603050405020304" pitchFamily="18" charset="0"/>
              </a:rPr>
              <a:t>At the time of filing, older folks had </a:t>
            </a:r>
            <a:r>
              <a:rPr lang="en-US" sz="2400" b="1" dirty="0">
                <a:solidFill>
                  <a:prstClr val="black"/>
                </a:solidFill>
                <a:latin typeface="Times New Roman" panose="02020603050405020304" pitchFamily="18" charset="0"/>
                <a:cs typeface="Times New Roman" panose="02020603050405020304" pitchFamily="18" charset="0"/>
              </a:rPr>
              <a:t>negative</a:t>
            </a:r>
            <a:r>
              <a:rPr lang="en-US" sz="2400" i="1"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wealth of $17,390.</a:t>
            </a:r>
            <a:br>
              <a:rPr lang="en-US" sz="2400" dirty="0">
                <a:solidFill>
                  <a:prstClr val="black"/>
                </a:solidFill>
                <a:latin typeface="Times New Roman" panose="02020603050405020304" pitchFamily="18" charset="0"/>
                <a:cs typeface="Times New Roman" panose="02020603050405020304" pitchFamily="18" charset="0"/>
              </a:rPr>
            </a:br>
            <a:br>
              <a:rPr lang="en-US" sz="2400" dirty="0">
                <a:solidFill>
                  <a:prstClr val="black"/>
                </a:solidFill>
                <a:latin typeface="Times New Roman" panose="02020603050405020304" pitchFamily="18" charset="0"/>
                <a:cs typeface="Times New Roman" panose="02020603050405020304" pitchFamily="18" charset="0"/>
              </a:rPr>
            </a:br>
            <a:r>
              <a:rPr lang="en-US" sz="1600"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Many </a:t>
            </a:r>
            <a:r>
              <a:rPr lang="en-US" sz="2400" b="1" dirty="0">
                <a:solidFill>
                  <a:prstClr val="black"/>
                </a:solidFill>
                <a:latin typeface="Times New Roman" panose="02020603050405020304" pitchFamily="18" charset="0"/>
                <a:cs typeface="Times New Roman" panose="02020603050405020304" pitchFamily="18" charset="0"/>
              </a:rPr>
              <a:t>emptied their retirement accounts </a:t>
            </a:r>
            <a:r>
              <a:rPr lang="en-US" sz="2400" dirty="0">
                <a:solidFill>
                  <a:prstClr val="black"/>
                </a:solidFill>
                <a:latin typeface="Times New Roman" panose="02020603050405020304" pitchFamily="18" charset="0"/>
                <a:cs typeface="Times New Roman" panose="02020603050405020304" pitchFamily="18" charset="0"/>
              </a:rPr>
              <a:t>to repay their debts.</a:t>
            </a: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 The wealth that should have been there to sustain them until they die is gone; </a:t>
            </a: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it has been </a:t>
            </a:r>
            <a:r>
              <a:rPr lang="en-US" sz="2400" dirty="0">
                <a:latin typeface="Times New Roman" panose="02020603050405020304" pitchFamily="18" charset="0"/>
                <a:cs typeface="Times New Roman" panose="02020603050405020304" pitchFamily="18" charset="0"/>
              </a:rPr>
              <a:t>transferred to the health care industry and the lending industry.</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000" dirty="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Emotional and physical distress</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256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1060</TotalTime>
  <Words>89</Words>
  <Application>Microsoft Office PowerPoint</Application>
  <PresentationFormat>Widescreen</PresentationFormat>
  <Paragraphs>12</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Calibri Light</vt:lpstr>
      <vt:lpstr>Garamond</vt:lpstr>
      <vt:lpstr>Times New Roman</vt:lpstr>
      <vt:lpstr>Office Theme</vt:lpstr>
      <vt:lpstr>Document</vt:lpstr>
      <vt:lpstr>PowerPoint Presentation</vt:lpstr>
      <vt:lpstr>A Bit of Background: The Consumer Bankruptcy Project (CBP)  First Data Collection: 1981 PIs: Professor/Senator Elizabeth Warren, Dr. Teresa Sullivan, Professor Jay Westbrook  1991, 2001, 2007, 2013-Ongoing  PIs: Professor Pamela Foohey, Professor Robert Lawless, Dr. Deborah Thorne </vt:lpstr>
      <vt:lpstr>Most Compelling Findings from the Consumer Bankruptcy Project—To Date   ► Consistently, the leading causes of bankruptcy are job loss (decline in income) and medical expenses ► Households typically struggle for years in the “sweatbox” before they file bankruptcy ► Bankruptcy is not a low socioeconomic status phenomenon—mostly homeowners with some college ► Chronic issues—inadequate income, health struggles, and being old—make the fresh start unlikely    Specific to Today’s Chat ► The age distribution of filers is shifting to the right—folks getting older </vt:lpstr>
      <vt:lpstr>PowerPoint Presentation</vt:lpstr>
      <vt:lpstr>PowerPoint Presentation</vt:lpstr>
      <vt:lpstr>PowerPoint Presentation</vt:lpstr>
      <vt:lpstr>Elder Reasons for Filing  Medical expenses = 64% Missed work for medical reasons = 40% ►BOTH medical expenses and missed work = 70%  ► Decline in income = 69%  ► Financially help out family or friends = 36%  ► Debt collection attempts = 72%</vt:lpstr>
      <vt:lpstr>What In the World Is Going On?   The 1980s and 1990s were the “Golden Years” of retirement  ► Social Security provided 40% of pre-retirement income ► 65 was the age for full Social Security benefits ► Medicare coverage was good—out-of-pocket expenses were approximately12% of income ► Defined benefit (DB) plans (62%) and post-retirement health insurance were common     Beginning in the 1980s: Great Risk Shift  “Myriad risks that were once managed and pooled by government and private corporations shifted onto individuals and families” (Hacker 2006).   ► DB plans (17%) have been replaced with DC plans – investment decisions left to individuals ► Full retirement age for Social Security has increased to 70 ► Inadequate coverage from Medicare—out-of-pocket has increased to 20% of income, $250,000 post-retirement (1995: Newt Gingrich: “Let it wither on the vine.”) ► Employers are dropping retirees’ post-retirement healthcare   </vt:lpstr>
      <vt:lpstr>  Implications of the risk shifts for older folks:   ► Obviously, increased rates of filing bankruptcy  ► Half of elderly households lack basic economic security in their retirement.  ► Almost one-third of households with one member who is at least 55 have no retirement savings or pension plan.  ► Among those households 65-74 with savings, median is just under $150,000 total.  ► Among those who slide into bankruptcy, their wealth is stripped. At the time of filing, older folks had negative wealth of $17,390.  ► Many emptied their retirement accounts to repay their debts.  The wealth that should have been there to sustain them until they die is gone;  it has been transferred to the health care industry and the lending industry.  ► Emotional and physical distress    </vt:lpstr>
      <vt:lpstr>The research on older folks and bankruptcy is heavy, disheartening, and frightening.  ► What they are experiencing, at the ends of their lives, is tragic. ► The current political tone does not suggest that our country will move back toward shared risk anytime soon. Individuals will be left to manage on their own. ►Each of us, almost without exception, will be in the same precarious circumstances when we are old. Just one economic downturn or one medical crisis….    So what is to be done?  ►As practitioners, what can you do? Whatever it takes to preserve their wealth. Filing earlier? Depending on their assets, maybe not filing at all? ► At the structural level, increases were the result of policy decisions. Decreases will occur for the same reasons.    </vt:lpstr>
      <vt:lpstr>  Non-wealthy elders were frequently shunted off to poorhouses, which were “dreary, vermin-infested, and laden with human waste” (Fleming, Evans and Chutka 2003:916). Elderly poor were regarded as “a burden on the local taxes” and were “despised and often treated as outcasts” (Fleming, Evans and Chutka 2003:914). In some communities, despite their advanced age, they were auctioned off for farm labor. Toward the end of the nineteenth century, contempt for older Americans peaked—old age was considered a disease and old people were obsolescent.  </vt:lpstr>
      <vt:lpstr>So much research still needs to be done!  ► What is behind the decline in their income.   ►Which medical costs are unmanageable.  ► At what age did they retire? Maybe “too soon”?  ►Longitudinal research: Was their bankruptcy beneficial?   ► Post-bankruptcy, is there enough wealth to carry them for the rest of their lives?  ► If older folks who file sooner, rather than later, are in better financial shape?   ► What of the stress of the debt and bankruptcy? The physical and emotional costs? From their stories, many experience profound medical and emotional problems.   ► What of the gendered element of elder bankruptcy? Women commonly outlive their husbands, and often live in poverty…so are they over-represented in bankruptcy? </vt:lpstr>
      <vt:lpstr>PowerPoint Presentation</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Thorne, Deborah (dthorne@uidaho.edu)</dc:creator>
  <cp:lastModifiedBy>Thorne, Deborah (dthorne@uidaho.edu)</cp:lastModifiedBy>
  <cp:revision>75</cp:revision>
  <dcterms:created xsi:type="dcterms:W3CDTF">2018-09-25T22:38:56Z</dcterms:created>
  <dcterms:modified xsi:type="dcterms:W3CDTF">2019-02-08T15:31:33Z</dcterms:modified>
</cp:coreProperties>
</file>