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7772400" cy="100584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A4E3"/>
    <a:srgbClr val="646464"/>
    <a:srgbClr val="4096A4"/>
    <a:srgbClr val="2A8BB7"/>
    <a:srgbClr val="A5BE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96357" autoAdjust="0"/>
  </p:normalViewPr>
  <p:slideViewPr>
    <p:cSldViewPr snapToGrid="0">
      <p:cViewPr varScale="1">
        <p:scale>
          <a:sx n="108" d="100"/>
          <a:sy n="108" d="100"/>
        </p:scale>
        <p:origin x="4002" y="12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629975-13C3-4270-B4CE-FAC2A43E496F}" type="datetimeFigureOut">
              <a:rPr lang="en-US" smtClean="0"/>
              <a:t>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1699672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9975-13C3-4270-B4CE-FAC2A43E496F}" type="datetimeFigureOut">
              <a:rPr lang="en-US" smtClean="0"/>
              <a:t>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162035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9975-13C3-4270-B4CE-FAC2A43E496F}" type="datetimeFigureOut">
              <a:rPr lang="en-US" smtClean="0"/>
              <a:t>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4059086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9975-13C3-4270-B4CE-FAC2A43E496F}" type="datetimeFigureOut">
              <a:rPr lang="en-US" smtClean="0"/>
              <a:t>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1070628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629975-13C3-4270-B4CE-FAC2A43E496F}" type="datetimeFigureOut">
              <a:rPr lang="en-US" smtClean="0"/>
              <a:t>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931719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629975-13C3-4270-B4CE-FAC2A43E496F}" type="datetimeFigureOut">
              <a:rPr lang="en-US" smtClean="0"/>
              <a:t>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56034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629975-13C3-4270-B4CE-FAC2A43E496F}" type="datetimeFigureOut">
              <a:rPr lang="en-US" smtClean="0"/>
              <a:t>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29278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629975-13C3-4270-B4CE-FAC2A43E496F}" type="datetimeFigureOut">
              <a:rPr lang="en-US" smtClean="0"/>
              <a:t>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123820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629975-13C3-4270-B4CE-FAC2A43E496F}" type="datetimeFigureOut">
              <a:rPr lang="en-US" smtClean="0"/>
              <a:t>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2207850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D629975-13C3-4270-B4CE-FAC2A43E496F}" type="datetimeFigureOut">
              <a:rPr lang="en-US" smtClean="0"/>
              <a:t>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3555600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D629975-13C3-4270-B4CE-FAC2A43E496F}" type="datetimeFigureOut">
              <a:rPr lang="en-US" smtClean="0"/>
              <a:t>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1A89D2-7ABC-4A25-8BDC-EB68E2DAD218}" type="slidenum">
              <a:rPr lang="en-US" smtClean="0"/>
              <a:t>‹#›</a:t>
            </a:fld>
            <a:endParaRPr lang="en-US"/>
          </a:p>
        </p:txBody>
      </p:sp>
    </p:spTree>
    <p:extLst>
      <p:ext uri="{BB962C8B-B14F-4D97-AF65-F5344CB8AC3E}">
        <p14:creationId xmlns:p14="http://schemas.microsoft.com/office/powerpoint/2010/main" val="60799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ED629975-13C3-4270-B4CE-FAC2A43E496F}" type="datetimeFigureOut">
              <a:rPr lang="en-US" smtClean="0"/>
              <a:t>1/6/2023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C71A89D2-7ABC-4A25-8BDC-EB68E2DAD218}" type="slidenum">
              <a:rPr lang="en-US" smtClean="0"/>
              <a:t>‹#›</a:t>
            </a:fld>
            <a:endParaRPr lang="en-US"/>
          </a:p>
        </p:txBody>
      </p:sp>
    </p:spTree>
    <p:extLst>
      <p:ext uri="{BB962C8B-B14F-4D97-AF65-F5344CB8AC3E}">
        <p14:creationId xmlns:p14="http://schemas.microsoft.com/office/powerpoint/2010/main" val="38731231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Courtney.butler@dhr.idaho.gov" TargetMode="External"/><Relationship Id="rId3" Type="http://schemas.openxmlformats.org/officeDocument/2006/relationships/hyperlink" Target="https://legislature.idaho.gov/wp-content/uploads/sessioninfo/2023/interim/230111_cec_1200PM_noticeofmtg.pdf" TargetMode="External"/><Relationship Id="rId7" Type="http://schemas.openxmlformats.org/officeDocument/2006/relationships/hyperlink" Target="mailto:ceccommittee@lso.idaho.gov" TargetMode="External"/><Relationship Id="rId2" Type="http://schemas.openxmlformats.org/officeDocument/2006/relationships/hyperlink" Target="https://insession.idaho.gov/IIS/2023/interim/Change%20in%20Employee%20Compensation%20Committee/230104_cec_0900AM-Meeting.mp4" TargetMode="External"/><Relationship Id="rId1" Type="http://schemas.openxmlformats.org/officeDocument/2006/relationships/slideLayout" Target="../slideLayouts/slideLayout1.xml"/><Relationship Id="rId6" Type="http://schemas.openxmlformats.org/officeDocument/2006/relationships/hyperlink" Target="https://legislature.idaho.gov/sessioninfo/2023/joint/cec/" TargetMode="External"/><Relationship Id="rId5" Type="http://schemas.openxmlformats.org/officeDocument/2006/relationships/hyperlink" Target="mailto:dhrrecruitment@dhr.idaho.gov"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4000">
              <a:schemeClr val="bg1"/>
            </a:gs>
            <a:gs pos="100000">
              <a:srgbClr val="05A4E3">
                <a:alpha val="26000"/>
              </a:srgbClr>
            </a:gs>
            <a:gs pos="100000">
              <a:srgbClr val="05A4E3"/>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CFE67D3-0661-664C-94E4-4FEA9AB221FD}"/>
              </a:ext>
            </a:extLst>
          </p:cNvPr>
          <p:cNvSpPr txBox="1"/>
          <p:nvPr/>
        </p:nvSpPr>
        <p:spPr>
          <a:xfrm>
            <a:off x="228601" y="1227292"/>
            <a:ext cx="7315198" cy="1677382"/>
          </a:xfrm>
          <a:prstGeom prst="rect">
            <a:avLst/>
          </a:prstGeom>
          <a:noFill/>
        </p:spPr>
        <p:txBody>
          <a:bodyPr wrap="square" rtlCol="0">
            <a:spAutoFit/>
          </a:bodyPr>
          <a:lstStyle/>
          <a:p>
            <a:r>
              <a:rPr lang="en-US" sz="1100" u="sng" dirty="0">
                <a:latin typeface="Calibri" panose="020F0502020204030204" pitchFamily="34" charset="0"/>
                <a:ea typeface="Calibri" panose="020F0502020204030204" pitchFamily="34" charset="0"/>
              </a:rPr>
              <a:t>Please mark calendars for the following CEC related events:</a:t>
            </a:r>
          </a:p>
          <a:p>
            <a:r>
              <a:rPr lang="en-US" sz="1100" dirty="0">
                <a:latin typeface="Calibri" panose="020F0502020204030204" pitchFamily="34" charset="0"/>
                <a:ea typeface="Calibri" panose="020F0502020204030204" pitchFamily="34" charset="0"/>
              </a:rPr>
              <a:t>01/04/23 - 9am – 12:30pm CEC Committee Meeting – </a:t>
            </a:r>
            <a:r>
              <a:rPr lang="en-US" sz="1100" dirty="0">
                <a:latin typeface="Calibri" panose="020F0502020204030204" pitchFamily="34" charset="0"/>
                <a:ea typeface="Calibri" panose="020F0502020204030204" pitchFamily="34" charset="0"/>
                <a:hlinkClick r:id="rId2"/>
              </a:rPr>
              <a:t>Recording Link </a:t>
            </a:r>
            <a:endParaRPr lang="en-US" sz="1100" dirty="0">
              <a:latin typeface="Calibri" panose="020F0502020204030204" pitchFamily="34" charset="0"/>
              <a:ea typeface="Calibri" panose="020F0502020204030204" pitchFamily="34" charset="0"/>
            </a:endParaRPr>
          </a:p>
          <a:p>
            <a:r>
              <a:rPr lang="en-US" sz="1100" dirty="0">
                <a:latin typeface="Calibri" panose="020F0502020204030204" pitchFamily="34" charset="0"/>
                <a:ea typeface="Calibri" panose="020F0502020204030204" pitchFamily="34" charset="0"/>
              </a:rPr>
              <a:t>01/11/23 - CEC Committee Meeting – </a:t>
            </a:r>
            <a:r>
              <a:rPr lang="en-US" sz="1100" dirty="0">
                <a:latin typeface="Calibri" panose="020F0502020204030204" pitchFamily="34" charset="0"/>
                <a:ea typeface="Calibri" panose="020F0502020204030204" pitchFamily="34" charset="0"/>
                <a:hlinkClick r:id="rId3"/>
              </a:rPr>
              <a:t>Me</a:t>
            </a:r>
            <a:r>
              <a:rPr lang="en-US" sz="1100" dirty="0">
                <a:latin typeface="Calibri" panose="020F0502020204030204" pitchFamily="34" charset="0"/>
                <a:ea typeface="Calibri" panose="020F0502020204030204" pitchFamily="34" charset="0"/>
                <a:hlinkClick r:id="rId3"/>
              </a:rPr>
              <a:t>eting ink</a:t>
            </a:r>
            <a:endParaRPr lang="en-US" sz="1100" dirty="0">
              <a:latin typeface="Calibri" panose="020F0502020204030204" pitchFamily="34" charset="0"/>
              <a:ea typeface="Calibri" panose="020F0502020204030204" pitchFamily="34" charset="0"/>
            </a:endParaRPr>
          </a:p>
          <a:p>
            <a:r>
              <a:rPr lang="en-US" sz="1100" dirty="0">
                <a:latin typeface="Calibri" panose="020F0502020204030204" pitchFamily="34" charset="0"/>
                <a:ea typeface="Calibri" panose="020F0502020204030204" pitchFamily="34" charset="0"/>
              </a:rPr>
              <a:t>01/12/23 - JFAC Special Hearing (Comp &amp; Class Study)</a:t>
            </a:r>
          </a:p>
          <a:p>
            <a:r>
              <a:rPr lang="en-US" sz="1100" dirty="0"/>
              <a:t>01/13/23 - 10am MST DHR Overview of the legislative process for CEC </a:t>
            </a:r>
            <a:endParaRPr lang="en-US" sz="1100" dirty="0">
              <a:effectLst/>
              <a:ea typeface="Calibri" panose="020F0502020204030204" pitchFamily="34" charset="0"/>
            </a:endParaRPr>
          </a:p>
          <a:p>
            <a:r>
              <a:rPr lang="en-US" sz="1100" dirty="0">
                <a:effectLst/>
                <a:latin typeface="Calibri" panose="020F0502020204030204" pitchFamily="34" charset="0"/>
                <a:ea typeface="Calibri" panose="020F0502020204030204" pitchFamily="34" charset="0"/>
              </a:rPr>
              <a:t>01/20/23 - </a:t>
            </a:r>
            <a:r>
              <a:rPr lang="en-US" sz="1100" dirty="0">
                <a:latin typeface="Calibri" panose="020F0502020204030204" pitchFamily="34" charset="0"/>
                <a:ea typeface="Calibri" panose="020F0502020204030204" pitchFamily="34" charset="0"/>
              </a:rPr>
              <a:t>CEC Committee Reports to JFAC</a:t>
            </a:r>
            <a:endParaRPr lang="en-US" sz="1100" dirty="0">
              <a:effectLst/>
              <a:latin typeface="Calibri" panose="020F0502020204030204" pitchFamily="34" charset="0"/>
              <a:ea typeface="Calibri" panose="020F0502020204030204" pitchFamily="34" charset="0"/>
            </a:endParaRPr>
          </a:p>
          <a:p>
            <a:r>
              <a:rPr lang="en-US" sz="1100" dirty="0">
                <a:effectLst/>
                <a:latin typeface="Calibri" panose="020F0502020204030204" pitchFamily="34" charset="0"/>
                <a:ea typeface="Calibri" panose="020F0502020204030204" pitchFamily="34" charset="0"/>
              </a:rPr>
              <a:t>01/27/23 </a:t>
            </a:r>
            <a:r>
              <a:rPr lang="en-US" sz="1100" dirty="0">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10am MST DHR </a:t>
            </a:r>
            <a:r>
              <a:rPr lang="en-US" sz="1100" dirty="0">
                <a:effectLst/>
                <a:latin typeface="Calibri" panose="020F0502020204030204" pitchFamily="34" charset="0"/>
                <a:ea typeface="Times New Roman" panose="02020603050405020304" pitchFamily="18" charset="0"/>
              </a:rPr>
              <a:t>Overview of Statute/Rules that inform the CEC process </a:t>
            </a:r>
            <a:endParaRPr lang="en-US" sz="1100" dirty="0"/>
          </a:p>
          <a:p>
            <a:r>
              <a:rPr lang="en-US" sz="1100" dirty="0">
                <a:latin typeface="Calibri" panose="020F0502020204030204" pitchFamily="34" charset="0"/>
              </a:rPr>
              <a:t>02/17/23 - 11am MST* DHR </a:t>
            </a:r>
            <a:r>
              <a:rPr lang="en-US" sz="1100" dirty="0">
                <a:effectLst/>
                <a:latin typeface="Calibri" panose="020F0502020204030204" pitchFamily="34" charset="0"/>
                <a:ea typeface="Times New Roman" panose="02020603050405020304" pitchFamily="18" charset="0"/>
              </a:rPr>
              <a:t>and DFM will review the proposed guidance for CEC </a:t>
            </a:r>
            <a:endParaRPr lang="en-US" sz="1100" dirty="0">
              <a:effectLst/>
              <a:ea typeface="Calibri" panose="020F0502020204030204" pitchFamily="34" charset="0"/>
            </a:endParaRPr>
          </a:p>
          <a:p>
            <a:r>
              <a:rPr lang="en-US" sz="1100" dirty="0">
                <a:latin typeface="Calibri" panose="020F0502020204030204" pitchFamily="34" charset="0"/>
                <a:ea typeface="Calibri" panose="020F0502020204030204" pitchFamily="34" charset="0"/>
              </a:rPr>
              <a:t>*Please note that this time has changed from the original communication </a:t>
            </a:r>
          </a:p>
          <a:p>
            <a:endParaRPr lang="en-US" sz="400" dirty="0">
              <a:latin typeface="Calibri" panose="020F0502020204030204" pitchFamily="34" charset="0"/>
              <a:ea typeface="Calibri" panose="020F0502020204030204" pitchFamily="34" charset="0"/>
            </a:endParaRPr>
          </a:p>
        </p:txBody>
      </p:sp>
      <p:cxnSp>
        <p:nvCxnSpPr>
          <p:cNvPr id="8" name="Straight Connector 7">
            <a:extLst>
              <a:ext uri="{FF2B5EF4-FFF2-40B4-BE49-F238E27FC236}">
                <a16:creationId xmlns:a16="http://schemas.microsoft.com/office/drawing/2014/main" id="{B66E3AE0-1DB5-FB78-DECE-12DB0B44488D}"/>
              </a:ext>
            </a:extLst>
          </p:cNvPr>
          <p:cNvCxnSpPr>
            <a:cxnSpLocks/>
          </p:cNvCxnSpPr>
          <p:nvPr/>
        </p:nvCxnSpPr>
        <p:spPr>
          <a:xfrm>
            <a:off x="307653" y="3125149"/>
            <a:ext cx="7060960"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39119509-B055-2A1E-47CD-94225F7751DB}"/>
              </a:ext>
            </a:extLst>
          </p:cNvPr>
          <p:cNvSpPr txBox="1"/>
          <p:nvPr/>
        </p:nvSpPr>
        <p:spPr>
          <a:xfrm>
            <a:off x="228601" y="978409"/>
            <a:ext cx="4069934" cy="276999"/>
          </a:xfrm>
          <a:prstGeom prst="rect">
            <a:avLst/>
          </a:prstGeom>
          <a:noFill/>
        </p:spPr>
        <p:txBody>
          <a:bodyPr wrap="square" rtlCol="0">
            <a:spAutoFit/>
          </a:bodyPr>
          <a:lstStyle/>
          <a:p>
            <a:r>
              <a:rPr lang="en-US" sz="1200" b="1" dirty="0"/>
              <a:t>FY2024 CEC Recommendations</a:t>
            </a:r>
          </a:p>
        </p:txBody>
      </p:sp>
      <p:sp>
        <p:nvSpPr>
          <p:cNvPr id="13" name="TextBox 12">
            <a:extLst>
              <a:ext uri="{FF2B5EF4-FFF2-40B4-BE49-F238E27FC236}">
                <a16:creationId xmlns:a16="http://schemas.microsoft.com/office/drawing/2014/main" id="{7D4BAE5B-9070-7983-7800-E4C5DCB1CFB0}"/>
              </a:ext>
            </a:extLst>
          </p:cNvPr>
          <p:cNvSpPr txBox="1"/>
          <p:nvPr/>
        </p:nvSpPr>
        <p:spPr>
          <a:xfrm>
            <a:off x="211511" y="4177236"/>
            <a:ext cx="3187581" cy="276999"/>
          </a:xfrm>
          <a:prstGeom prst="rect">
            <a:avLst/>
          </a:prstGeom>
          <a:noFill/>
        </p:spPr>
        <p:txBody>
          <a:bodyPr wrap="square" rtlCol="0">
            <a:spAutoFit/>
          </a:bodyPr>
          <a:lstStyle/>
          <a:p>
            <a:r>
              <a:rPr lang="en-US" sz="1200" b="1" dirty="0"/>
              <a:t>Education Reimbursement Policy </a:t>
            </a:r>
          </a:p>
        </p:txBody>
      </p:sp>
      <p:cxnSp>
        <p:nvCxnSpPr>
          <p:cNvPr id="14" name="Straight Connector 13">
            <a:extLst>
              <a:ext uri="{FF2B5EF4-FFF2-40B4-BE49-F238E27FC236}">
                <a16:creationId xmlns:a16="http://schemas.microsoft.com/office/drawing/2014/main" id="{9752CF2D-69A7-385C-F96A-1D9667C0CB22}"/>
              </a:ext>
            </a:extLst>
          </p:cNvPr>
          <p:cNvCxnSpPr>
            <a:cxnSpLocks/>
          </p:cNvCxnSpPr>
          <p:nvPr/>
        </p:nvCxnSpPr>
        <p:spPr>
          <a:xfrm>
            <a:off x="264923" y="1216598"/>
            <a:ext cx="7103691"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sp>
        <p:nvSpPr>
          <p:cNvPr id="20" name="Rectangle 2">
            <a:extLst>
              <a:ext uri="{FF2B5EF4-FFF2-40B4-BE49-F238E27FC236}">
                <a16:creationId xmlns:a16="http://schemas.microsoft.com/office/drawing/2014/main" id="{0E468F14-8A77-1720-3ED1-DDD0BAB9F08A}"/>
              </a:ext>
            </a:extLst>
          </p:cNvPr>
          <p:cNvSpPr>
            <a:spLocks noChangeArrowheads="1"/>
          </p:cNvSpPr>
          <p:nvPr/>
        </p:nvSpPr>
        <p:spPr bwMode="auto">
          <a:xfrm>
            <a:off x="2286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2" name="TextBox 21">
            <a:extLst>
              <a:ext uri="{FF2B5EF4-FFF2-40B4-BE49-F238E27FC236}">
                <a16:creationId xmlns:a16="http://schemas.microsoft.com/office/drawing/2014/main" id="{6F0BFA60-E879-5E4B-401F-CFCE7108CD43}"/>
              </a:ext>
            </a:extLst>
          </p:cNvPr>
          <p:cNvSpPr txBox="1"/>
          <p:nvPr/>
        </p:nvSpPr>
        <p:spPr>
          <a:xfrm>
            <a:off x="228601" y="4399041"/>
            <a:ext cx="7210513" cy="1107996"/>
          </a:xfrm>
          <a:prstGeom prst="rect">
            <a:avLst/>
          </a:prstGeom>
          <a:noFill/>
        </p:spPr>
        <p:txBody>
          <a:bodyPr wrap="square" rtlCol="0">
            <a:spAutoFit/>
          </a:bodyPr>
          <a:lstStyle/>
          <a:p>
            <a:pPr marL="0" marR="0">
              <a:spcBef>
                <a:spcPts val="0"/>
              </a:spcBef>
              <a:spcAft>
                <a:spcPts val="0"/>
              </a:spcAft>
            </a:pPr>
            <a:r>
              <a:rPr lang="en-US" sz="1100" dirty="0">
                <a:effectLst/>
                <a:latin typeface="Calibri" panose="020F0502020204030204" pitchFamily="34" charset="0"/>
                <a:ea typeface="Calibri" panose="020F0502020204030204" pitchFamily="34" charset="0"/>
              </a:rPr>
              <a:t>The Statewide Executive Branch Policy, Section 11: Education Reimbursement, was posted on DHR’s website effective 1/3/23. This policy outlines parameters for agency’s who have their own policy, or wish to create a policy/process, for reimbursing employees for formal training and education expenses. The policy page also includes sample forms for agencies to utilize. Agencies and employees should be sure to research tax implications based on the amount of reimbursement. Generally, if an employee is reimbursed more than $5,250 in a year, that amount will be considered taxable income. It is best practice to reimburse less than $5,250 per employee each year.</a:t>
            </a:r>
          </a:p>
        </p:txBody>
      </p:sp>
      <p:sp>
        <p:nvSpPr>
          <p:cNvPr id="25" name="Rectangle 4">
            <a:extLst>
              <a:ext uri="{FF2B5EF4-FFF2-40B4-BE49-F238E27FC236}">
                <a16:creationId xmlns:a16="http://schemas.microsoft.com/office/drawing/2014/main" id="{B63A661D-0B98-440A-C584-4B370A516602}"/>
              </a:ext>
            </a:extLst>
          </p:cNvPr>
          <p:cNvSpPr>
            <a:spLocks noChangeArrowheads="1"/>
          </p:cNvSpPr>
          <p:nvPr/>
        </p:nvSpPr>
        <p:spPr bwMode="auto">
          <a:xfrm>
            <a:off x="0" y="0"/>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5" name="Straight Connector 4">
            <a:extLst>
              <a:ext uri="{FF2B5EF4-FFF2-40B4-BE49-F238E27FC236}">
                <a16:creationId xmlns:a16="http://schemas.microsoft.com/office/drawing/2014/main" id="{75559AB9-B7D7-D39B-88D2-A5B3333A3686}"/>
              </a:ext>
            </a:extLst>
          </p:cNvPr>
          <p:cNvCxnSpPr>
            <a:cxnSpLocks/>
          </p:cNvCxnSpPr>
          <p:nvPr/>
        </p:nvCxnSpPr>
        <p:spPr>
          <a:xfrm>
            <a:off x="286286" y="5782336"/>
            <a:ext cx="7142149"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40A25854-C6A0-8523-E122-F67B67E209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9890" y="239409"/>
            <a:ext cx="1401510" cy="44799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951FC50-80BD-A4F4-7C75-27BBAEB01079}"/>
              </a:ext>
            </a:extLst>
          </p:cNvPr>
          <p:cNvSpPr txBox="1"/>
          <p:nvPr/>
        </p:nvSpPr>
        <p:spPr>
          <a:xfrm>
            <a:off x="2340479" y="367504"/>
            <a:ext cx="3552912" cy="369332"/>
          </a:xfrm>
          <a:prstGeom prst="rect">
            <a:avLst/>
          </a:prstGeom>
          <a:noFill/>
        </p:spPr>
        <p:txBody>
          <a:bodyPr wrap="square" rtlCol="0">
            <a:spAutoFit/>
          </a:bodyPr>
          <a:lstStyle/>
          <a:p>
            <a:pPr algn="ctr"/>
            <a:r>
              <a:rPr lang="en-US" b="1" dirty="0"/>
              <a:t>Information &amp; Updates 1.6.2023</a:t>
            </a:r>
          </a:p>
        </p:txBody>
      </p:sp>
      <p:sp>
        <p:nvSpPr>
          <p:cNvPr id="7" name="TextBox 6">
            <a:extLst>
              <a:ext uri="{FF2B5EF4-FFF2-40B4-BE49-F238E27FC236}">
                <a16:creationId xmlns:a16="http://schemas.microsoft.com/office/drawing/2014/main" id="{C79B8E05-8152-3424-A75F-E1974E6FA2A1}"/>
              </a:ext>
            </a:extLst>
          </p:cNvPr>
          <p:cNvSpPr txBox="1"/>
          <p:nvPr/>
        </p:nvSpPr>
        <p:spPr>
          <a:xfrm>
            <a:off x="214955" y="5766381"/>
            <a:ext cx="7210512" cy="3985706"/>
          </a:xfrm>
          <a:prstGeom prst="rect">
            <a:avLst/>
          </a:prstGeom>
          <a:noFill/>
        </p:spPr>
        <p:txBody>
          <a:bodyPr wrap="square" rtlCol="0">
            <a:spAutoFit/>
          </a:bodyPr>
          <a:lstStyle/>
          <a:p>
            <a:pPr marL="0" marR="0">
              <a:spcBef>
                <a:spcPts val="0"/>
              </a:spcBef>
              <a:spcAft>
                <a:spcPts val="0"/>
              </a:spcAft>
            </a:pPr>
            <a:r>
              <a:rPr lang="en-US" sz="1100" dirty="0">
                <a:effectLst/>
                <a:latin typeface="Calibri" panose="020F0502020204030204" pitchFamily="34" charset="0"/>
                <a:ea typeface="Calibri" panose="020F0502020204030204" pitchFamily="34" charset="0"/>
              </a:rPr>
              <a:t>After receiving multiple inquiries about sharing hiring lists, the recruitment team has outlined options for agencies to “share” hiring lists and candidates with each other. These options work within </a:t>
            </a:r>
            <a:r>
              <a:rPr lang="en-US" sz="1100" dirty="0" err="1">
                <a:effectLst/>
                <a:latin typeface="Calibri" panose="020F0502020204030204" pitchFamily="34" charset="0"/>
                <a:ea typeface="Calibri" panose="020F0502020204030204" pitchFamily="34" charset="0"/>
              </a:rPr>
              <a:t>NeoGov</a:t>
            </a:r>
            <a:r>
              <a:rPr lang="en-US" sz="1100" dirty="0">
                <a:effectLst/>
                <a:latin typeface="Calibri" panose="020F0502020204030204" pitchFamily="34" charset="0"/>
                <a:ea typeface="Calibri" panose="020F0502020204030204" pitchFamily="34" charset="0"/>
              </a:rPr>
              <a:t> but will require communication between agencies. This information also includes a reminder on how to utilize “Interest Cards,” as candidates have the ability to sign up for alerts for specific job classification postings. We encourage agencies to utilize the “Invite to Apply” email templates in </a:t>
            </a:r>
            <a:r>
              <a:rPr lang="en-US" sz="1100" dirty="0" err="1">
                <a:effectLst/>
                <a:latin typeface="Calibri" panose="020F0502020204030204" pitchFamily="34" charset="0"/>
                <a:ea typeface="Calibri" panose="020F0502020204030204" pitchFamily="34" charset="0"/>
              </a:rPr>
              <a:t>NeoGov</a:t>
            </a:r>
            <a:r>
              <a:rPr lang="en-US" sz="1100" dirty="0">
                <a:effectLst/>
                <a:latin typeface="Calibri" panose="020F0502020204030204" pitchFamily="34" charset="0"/>
                <a:ea typeface="Calibri" panose="020F0502020204030204" pitchFamily="34" charset="0"/>
              </a:rPr>
              <a:t> to share opportunities with candidates who have applied at other agencies. Please see the attached email from Ashley Mattoon for details.  For questions, please reach out to </a:t>
            </a:r>
            <a:r>
              <a:rPr lang="en-US" sz="1100" u="sng" dirty="0">
                <a:solidFill>
                  <a:srgbClr val="0563C1"/>
                </a:solidFill>
                <a:effectLst/>
                <a:latin typeface="Calibri" panose="020F0502020204030204" pitchFamily="34" charset="0"/>
                <a:ea typeface="Calibri" panose="020F0502020204030204" pitchFamily="34" charset="0"/>
                <a:hlinkClick r:id="rId5"/>
              </a:rPr>
              <a:t>dhrrecruitment@dhr.idaho.gov</a:t>
            </a:r>
            <a:r>
              <a:rPr lang="en-US" sz="1100" dirty="0">
                <a:effectLst/>
                <a:latin typeface="Calibri" panose="020F0502020204030204" pitchFamily="34" charset="0"/>
                <a:ea typeface="Calibri" panose="020F0502020204030204" pitchFamily="34" charset="0"/>
              </a:rPr>
              <a:t>. </a:t>
            </a:r>
          </a:p>
          <a:p>
            <a:pPr marL="0" marR="0">
              <a:spcBef>
                <a:spcPts val="0"/>
              </a:spcBef>
              <a:spcAft>
                <a:spcPts val="0"/>
              </a:spcAft>
            </a:pPr>
            <a:endParaRPr lang="en-US" sz="1100" b="1" dirty="0">
              <a:latin typeface="Calibri" panose="020F0502020204030204" pitchFamily="34" charset="0"/>
              <a:ea typeface="Calibri" panose="020F0502020204030204" pitchFamily="34" charset="0"/>
            </a:endParaRPr>
          </a:p>
          <a:p>
            <a:pPr marL="0" marR="0">
              <a:spcBef>
                <a:spcPts val="0"/>
              </a:spcBef>
              <a:spcAft>
                <a:spcPts val="0"/>
              </a:spcAft>
            </a:pPr>
            <a:r>
              <a:rPr lang="en-US" sz="1200" b="1" dirty="0">
                <a:effectLst/>
                <a:latin typeface="Calibri" panose="020F0502020204030204" pitchFamily="34" charset="0"/>
                <a:ea typeface="Calibri" panose="020F0502020204030204" pitchFamily="34" charset="0"/>
              </a:rPr>
              <a:t>Invitation to Testify</a:t>
            </a:r>
          </a:p>
          <a:p>
            <a:pPr marL="0" marR="0">
              <a:spcBef>
                <a:spcPts val="0"/>
              </a:spcBef>
              <a:spcAft>
                <a:spcPts val="0"/>
              </a:spcAft>
            </a:pPr>
            <a:r>
              <a:rPr lang="en-US" sz="1100" dirty="0">
                <a:solidFill>
                  <a:srgbClr val="000000"/>
                </a:solidFill>
                <a:effectLst/>
                <a:ea typeface="Calibri" panose="020F0502020204030204" pitchFamily="34" charset="0"/>
                <a:cs typeface="Calibri" panose="020F0502020204030204" pitchFamily="34" charset="0"/>
              </a:rPr>
              <a:t>The legislators have invited the public to provide written testimony to be presented at the January 11</a:t>
            </a:r>
            <a:r>
              <a:rPr lang="en-US" sz="1100" baseline="30000" dirty="0">
                <a:solidFill>
                  <a:srgbClr val="000000"/>
                </a:solidFill>
                <a:effectLst/>
                <a:ea typeface="Calibri" panose="020F0502020204030204" pitchFamily="34" charset="0"/>
                <a:cs typeface="Calibri" panose="020F0502020204030204" pitchFamily="34" charset="0"/>
              </a:rPr>
              <a:t>th</a:t>
            </a:r>
            <a:r>
              <a:rPr lang="en-US" sz="1100" dirty="0">
                <a:solidFill>
                  <a:srgbClr val="000000"/>
                </a:solidFill>
                <a:effectLst/>
                <a:ea typeface="Calibri" panose="020F0502020204030204" pitchFamily="34" charset="0"/>
                <a:cs typeface="Calibri" panose="020F0502020204030204" pitchFamily="34" charset="0"/>
              </a:rPr>
              <a:t> CEC Committee meeting. Please inform the employees in your agency about this invitation. Below is a template email you can copy and paste to let them know.</a:t>
            </a:r>
          </a:p>
          <a:p>
            <a:pPr marL="0" marR="0">
              <a:spcBef>
                <a:spcPts val="0"/>
              </a:spcBef>
              <a:spcAft>
                <a:spcPts val="0"/>
              </a:spcAft>
            </a:pPr>
            <a:r>
              <a:rPr lang="en-US" sz="1100" dirty="0">
                <a:solidFill>
                  <a:srgbClr val="000000"/>
                </a:solidFill>
                <a:effectLst/>
                <a:ea typeface="Calibri" panose="020F0502020204030204" pitchFamily="34" charset="0"/>
                <a:cs typeface="Calibri" panose="020F0502020204030204" pitchFamily="34" charset="0"/>
              </a:rPr>
              <a:t> </a:t>
            </a:r>
          </a:p>
          <a:p>
            <a:pPr marL="0" marR="0">
              <a:spcBef>
                <a:spcPts val="0"/>
              </a:spcBef>
              <a:spcAft>
                <a:spcPts val="0"/>
              </a:spcAft>
            </a:pPr>
            <a:r>
              <a:rPr lang="en-US" sz="1100" b="1" i="1" dirty="0">
                <a:solidFill>
                  <a:srgbClr val="000000"/>
                </a:solidFill>
                <a:effectLst/>
                <a:ea typeface="Calibri" panose="020F0502020204030204" pitchFamily="34" charset="0"/>
                <a:cs typeface="Calibri" panose="020F0502020204030204" pitchFamily="34" charset="0"/>
              </a:rPr>
              <a:t>	Subject:</a:t>
            </a:r>
            <a:r>
              <a:rPr lang="en-US" sz="1100" i="1" dirty="0">
                <a:solidFill>
                  <a:srgbClr val="000000"/>
                </a:solidFill>
                <a:effectLst/>
                <a:ea typeface="Calibri" panose="020F0502020204030204" pitchFamily="34" charset="0"/>
                <a:cs typeface="Calibri" panose="020F0502020204030204" pitchFamily="34" charset="0"/>
              </a:rPr>
              <a:t> Invitation to Testify: Change in Employee Compensation Committee</a:t>
            </a:r>
            <a:endParaRPr lang="en-US" sz="1100" dirty="0">
              <a:solidFill>
                <a:srgbClr val="000000"/>
              </a:solidFill>
              <a:ea typeface="Calibri" panose="020F0502020204030204" pitchFamily="34" charset="0"/>
              <a:cs typeface="Calibri" panose="020F0502020204030204" pitchFamily="34" charset="0"/>
            </a:endParaRPr>
          </a:p>
          <a:p>
            <a:pPr marL="0" marR="0">
              <a:spcBef>
                <a:spcPts val="0"/>
              </a:spcBef>
              <a:spcAft>
                <a:spcPts val="0"/>
              </a:spcAft>
            </a:pPr>
            <a:endParaRPr lang="en-US" sz="1100" b="1" i="1" dirty="0">
              <a:solidFill>
                <a:srgbClr val="000000"/>
              </a:solidFill>
              <a:effectLst/>
              <a:ea typeface="Calibri" panose="020F0502020204030204" pitchFamily="34" charset="0"/>
              <a:cs typeface="Calibri" panose="020F0502020204030204" pitchFamily="34" charset="0"/>
            </a:endParaRPr>
          </a:p>
          <a:p>
            <a:pPr marL="0" marR="0">
              <a:spcBef>
                <a:spcPts val="0"/>
              </a:spcBef>
              <a:spcAft>
                <a:spcPts val="0"/>
              </a:spcAft>
            </a:pPr>
            <a:r>
              <a:rPr lang="en-US" sz="1100" b="1" i="1" dirty="0">
                <a:solidFill>
                  <a:srgbClr val="000000"/>
                </a:solidFill>
                <a:effectLst/>
                <a:ea typeface="Calibri" panose="020F0502020204030204" pitchFamily="34" charset="0"/>
                <a:cs typeface="Calibri" panose="020F0502020204030204" pitchFamily="34" charset="0"/>
              </a:rPr>
              <a:t>	Email: </a:t>
            </a:r>
            <a:r>
              <a:rPr lang="en-US" sz="1100" i="1" dirty="0">
                <a:solidFill>
                  <a:srgbClr val="000000"/>
                </a:solidFill>
                <a:effectLst/>
                <a:ea typeface="Calibri" panose="020F0502020204030204" pitchFamily="34" charset="0"/>
                <a:cs typeface="Calibri" panose="020F0502020204030204" pitchFamily="34" charset="0"/>
              </a:rPr>
              <a:t>The</a:t>
            </a:r>
            <a:r>
              <a:rPr lang="en-US" sz="1100" b="1" i="1" dirty="0">
                <a:solidFill>
                  <a:srgbClr val="000000"/>
                </a:solidFill>
                <a:effectLst/>
                <a:ea typeface="Calibri" panose="020F0502020204030204" pitchFamily="34" charset="0"/>
                <a:cs typeface="Calibri" panose="020F0502020204030204" pitchFamily="34" charset="0"/>
              </a:rPr>
              <a:t> </a:t>
            </a:r>
            <a:r>
              <a:rPr lang="en-US" sz="1100" i="1" u="sng" dirty="0">
                <a:solidFill>
                  <a:srgbClr val="0563C1"/>
                </a:solidFill>
                <a:effectLst/>
                <a:ea typeface="Calibri" panose="020F0502020204030204" pitchFamily="34" charset="0"/>
                <a:cs typeface="Calibri" panose="020F0502020204030204" pitchFamily="34" charset="0"/>
                <a:hlinkClick r:id="rId6"/>
              </a:rPr>
              <a:t>Change in Employee Compensation (CEC) Committee</a:t>
            </a:r>
            <a:r>
              <a:rPr lang="en-US" sz="1100" i="1" dirty="0">
                <a:solidFill>
                  <a:srgbClr val="000000"/>
                </a:solidFill>
                <a:effectLst/>
                <a:ea typeface="Calibri" panose="020F0502020204030204" pitchFamily="34" charset="0"/>
                <a:cs typeface="Calibri" panose="020F0502020204030204" pitchFamily="34" charset="0"/>
              </a:rPr>
              <a:t> is a joint committee responsible for making 	recommendations to the Legislature regarding state employee compensation. This committee will be meeting in the 	upcoming weeks to discuss the next fiscal year’s CEC. The public is invited to provide written testimony to the CEC 	Committee about the state’s personnel system and employee compensation. The legislators, who have been elected 	to represent you, would like to hear your thoughts. Testimony must be submitted in writing. Email comments to 	Christine Otto at</a:t>
            </a:r>
            <a:r>
              <a:rPr lang="en-US" sz="1100" i="1" spc="20" dirty="0">
                <a:solidFill>
                  <a:srgbClr val="000000"/>
                </a:solidFill>
                <a:effectLst/>
                <a:ea typeface="Calibri" panose="020F0502020204030204" pitchFamily="34" charset="0"/>
                <a:cs typeface="Calibri" panose="020F0502020204030204" pitchFamily="34" charset="0"/>
              </a:rPr>
              <a:t> </a:t>
            </a:r>
            <a:r>
              <a:rPr lang="en-US" sz="1100" i="1" u="sng" dirty="0">
                <a:solidFill>
                  <a:srgbClr val="0563C1"/>
                </a:solidFill>
                <a:effectLst/>
                <a:ea typeface="Calibri" panose="020F0502020204030204" pitchFamily="34" charset="0"/>
                <a:cs typeface="Calibri" panose="020F0502020204030204" pitchFamily="34" charset="0"/>
                <a:hlinkClick r:id="rId7"/>
              </a:rPr>
              <a:t>ceccommittee@lso.idaho.gov</a:t>
            </a:r>
            <a:r>
              <a:rPr lang="en-US" sz="1100" i="1" spc="20" dirty="0">
                <a:solidFill>
                  <a:srgbClr val="000000"/>
                </a:solidFill>
                <a:effectLst/>
                <a:ea typeface="Calibri" panose="020F0502020204030204" pitchFamily="34" charset="0"/>
                <a:cs typeface="Calibri" panose="020F0502020204030204" pitchFamily="34" charset="0"/>
              </a:rPr>
              <a:t> </a:t>
            </a:r>
            <a:r>
              <a:rPr lang="en-US" sz="1100" i="1" u="sng" dirty="0">
                <a:solidFill>
                  <a:srgbClr val="000000"/>
                </a:solidFill>
                <a:effectLst/>
                <a:ea typeface="Calibri" panose="020F0502020204030204" pitchFamily="34" charset="0"/>
                <a:cs typeface="Calibri" panose="020F0502020204030204" pitchFamily="34" charset="0"/>
              </a:rPr>
              <a:t>no later</a:t>
            </a:r>
            <a:r>
              <a:rPr lang="en-US" sz="1100" i="1" dirty="0">
                <a:solidFill>
                  <a:srgbClr val="000000"/>
                </a:solidFill>
                <a:effectLst/>
                <a:ea typeface="Calibri" panose="020F0502020204030204" pitchFamily="34" charset="0"/>
                <a:cs typeface="Calibri" panose="020F0502020204030204" pitchFamily="34" charset="0"/>
              </a:rPr>
              <a:t> than </a:t>
            </a:r>
            <a:r>
              <a:rPr lang="en-US" sz="1100" b="1" i="1" dirty="0">
                <a:solidFill>
                  <a:srgbClr val="000000"/>
                </a:solidFill>
                <a:effectLst/>
                <a:ea typeface="Calibri" panose="020F0502020204030204" pitchFamily="34" charset="0"/>
                <a:cs typeface="Calibri" panose="020F0502020204030204" pitchFamily="34" charset="0"/>
              </a:rPr>
              <a:t>Tuesday, January 10, 2023, at 4:00 pm</a:t>
            </a:r>
            <a:r>
              <a:rPr lang="en-US" sz="1100" i="1" dirty="0">
                <a:solidFill>
                  <a:srgbClr val="000000"/>
                </a:solidFill>
                <a:effectLst/>
                <a:ea typeface="Calibri" panose="020F0502020204030204" pitchFamily="34" charset="0"/>
                <a:cs typeface="Calibri" panose="020F0502020204030204" pitchFamily="34" charset="0"/>
              </a:rPr>
              <a:t>, so they can be 	presented to the members at their meeting on January 11, 2023.</a:t>
            </a:r>
            <a:endParaRPr lang="en-US" sz="1100" dirty="0">
              <a:solidFill>
                <a:srgbClr val="000000"/>
              </a:solidFill>
              <a:effectLst/>
              <a:ea typeface="Calibri" panose="020F0502020204030204" pitchFamily="34" charset="0"/>
              <a:cs typeface="Calibri" panose="020F0502020204030204" pitchFamily="34" charset="0"/>
            </a:endParaRPr>
          </a:p>
          <a:p>
            <a:pPr marL="0" marR="0">
              <a:spcBef>
                <a:spcPts val="0"/>
              </a:spcBef>
              <a:spcAft>
                <a:spcPts val="0"/>
              </a:spcAft>
            </a:pPr>
            <a:endParaRPr lang="en-US" sz="1100" b="1"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100" dirty="0">
              <a:effectLst/>
              <a:latin typeface="Calibri" panose="020F0502020204030204" pitchFamily="34" charset="0"/>
              <a:ea typeface="Calibri" panose="020F0502020204030204" pitchFamily="34" charset="0"/>
            </a:endParaRPr>
          </a:p>
        </p:txBody>
      </p:sp>
      <p:sp>
        <p:nvSpPr>
          <p:cNvPr id="29" name="TextBox 28">
            <a:extLst>
              <a:ext uri="{FF2B5EF4-FFF2-40B4-BE49-F238E27FC236}">
                <a16:creationId xmlns:a16="http://schemas.microsoft.com/office/drawing/2014/main" id="{4E827F4C-1919-6A8D-CE30-C8AEE30946ED}"/>
              </a:ext>
            </a:extLst>
          </p:cNvPr>
          <p:cNvSpPr txBox="1"/>
          <p:nvPr/>
        </p:nvSpPr>
        <p:spPr>
          <a:xfrm>
            <a:off x="228601" y="2873475"/>
            <a:ext cx="7298107" cy="1369606"/>
          </a:xfrm>
          <a:prstGeom prst="rect">
            <a:avLst/>
          </a:prstGeom>
          <a:noFill/>
        </p:spPr>
        <p:txBody>
          <a:bodyPr wrap="square" rtlCol="0">
            <a:spAutoFit/>
          </a:bodyPr>
          <a:lstStyle/>
          <a:p>
            <a:r>
              <a:rPr lang="en-US" sz="1200" b="1" dirty="0"/>
              <a:t>St. Luke’s On-Demand</a:t>
            </a:r>
          </a:p>
          <a:p>
            <a:endParaRPr lang="en-US" sz="400" b="1" dirty="0"/>
          </a:p>
          <a:p>
            <a:r>
              <a:rPr lang="en-US" sz="1100" dirty="0">
                <a:effectLst/>
                <a:latin typeface="Calibri" panose="020F0502020204030204" pitchFamily="34" charset="0"/>
                <a:ea typeface="Calibri" panose="020F0502020204030204" pitchFamily="34" charset="0"/>
              </a:rPr>
              <a:t>On February 1, 2023, we will be going live with the St. Luke’s On-Demand program for workers’ compensation accidents and injuries. This program will be a virtual medical treatment platform that will be offered in addition to our workers’ compensation preferred providers. In the next couple of weeks, we will be providing more information on how to use the on-demand program and when to use the on-demand program. If you have any questions feel free to contact Courtney Butler, Occupational Health Manager at </a:t>
            </a:r>
            <a:r>
              <a:rPr lang="en-US" sz="1100" u="sng" dirty="0">
                <a:solidFill>
                  <a:srgbClr val="0563C1"/>
                </a:solidFill>
                <a:effectLst/>
                <a:latin typeface="Calibri" panose="020F0502020204030204" pitchFamily="34" charset="0"/>
                <a:ea typeface="Calibri" panose="020F0502020204030204" pitchFamily="34" charset="0"/>
                <a:hlinkClick r:id="rId8"/>
              </a:rPr>
              <a:t>Courtney.butler@dhr.idaho.gov</a:t>
            </a:r>
            <a:r>
              <a:rPr lang="en-US" sz="1100" dirty="0">
                <a:effectLst/>
                <a:latin typeface="Calibri" panose="020F0502020204030204" pitchFamily="34" charset="0"/>
                <a:ea typeface="Calibri" panose="020F0502020204030204" pitchFamily="34" charset="0"/>
              </a:rPr>
              <a:t>.</a:t>
            </a:r>
          </a:p>
          <a:p>
            <a:endParaRPr lang="en-US" sz="1200" b="1" dirty="0"/>
          </a:p>
        </p:txBody>
      </p:sp>
      <p:sp>
        <p:nvSpPr>
          <p:cNvPr id="32" name="TextBox 31">
            <a:extLst>
              <a:ext uri="{FF2B5EF4-FFF2-40B4-BE49-F238E27FC236}">
                <a16:creationId xmlns:a16="http://schemas.microsoft.com/office/drawing/2014/main" id="{1BB2F6EE-598E-133C-D2B1-4DD665754C59}"/>
              </a:ext>
            </a:extLst>
          </p:cNvPr>
          <p:cNvSpPr txBox="1"/>
          <p:nvPr/>
        </p:nvSpPr>
        <p:spPr>
          <a:xfrm>
            <a:off x="232144" y="5566610"/>
            <a:ext cx="2907041" cy="276999"/>
          </a:xfrm>
          <a:prstGeom prst="rect">
            <a:avLst/>
          </a:prstGeom>
          <a:noFill/>
        </p:spPr>
        <p:txBody>
          <a:bodyPr wrap="square" rtlCol="0">
            <a:spAutoFit/>
          </a:bodyPr>
          <a:lstStyle/>
          <a:p>
            <a:r>
              <a:rPr lang="en-US" sz="1200" b="1" dirty="0"/>
              <a:t>Sharing Hiring Lists Between Agencies</a:t>
            </a:r>
          </a:p>
        </p:txBody>
      </p:sp>
      <p:cxnSp>
        <p:nvCxnSpPr>
          <p:cNvPr id="33" name="Straight Connector 32">
            <a:extLst>
              <a:ext uri="{FF2B5EF4-FFF2-40B4-BE49-F238E27FC236}">
                <a16:creationId xmlns:a16="http://schemas.microsoft.com/office/drawing/2014/main" id="{522022DA-C3ED-91FE-6CB2-477842E94C47}"/>
              </a:ext>
            </a:extLst>
          </p:cNvPr>
          <p:cNvCxnSpPr>
            <a:cxnSpLocks/>
          </p:cNvCxnSpPr>
          <p:nvPr/>
        </p:nvCxnSpPr>
        <p:spPr>
          <a:xfrm>
            <a:off x="305516" y="4399041"/>
            <a:ext cx="7103691"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cxnSp>
        <p:nvCxnSpPr>
          <p:cNvPr id="2" name="Straight Connector 1">
            <a:extLst>
              <a:ext uri="{FF2B5EF4-FFF2-40B4-BE49-F238E27FC236}">
                <a16:creationId xmlns:a16="http://schemas.microsoft.com/office/drawing/2014/main" id="{DD551A8A-D55A-09C8-49CF-A0AA7E94473D}"/>
              </a:ext>
            </a:extLst>
          </p:cNvPr>
          <p:cNvCxnSpPr>
            <a:cxnSpLocks/>
          </p:cNvCxnSpPr>
          <p:nvPr/>
        </p:nvCxnSpPr>
        <p:spPr>
          <a:xfrm>
            <a:off x="264922" y="7145090"/>
            <a:ext cx="7103691" cy="0"/>
          </a:xfrm>
          <a:prstGeom prst="line">
            <a:avLst/>
          </a:prstGeom>
          <a:ln>
            <a:solidFill>
              <a:srgbClr val="64646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16368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1640</TotalTime>
  <Words>669</Words>
  <Application>Microsoft Office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Ross</dc:creator>
  <cp:lastModifiedBy>Taryn Ross</cp:lastModifiedBy>
  <cp:revision>27</cp:revision>
  <dcterms:created xsi:type="dcterms:W3CDTF">2022-11-04T16:11:58Z</dcterms:created>
  <dcterms:modified xsi:type="dcterms:W3CDTF">2023-01-06T23:24:44Z</dcterms:modified>
</cp:coreProperties>
</file>