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Lst>
  <p:sldSz cx="7772400" cy="100584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A4E3"/>
    <a:srgbClr val="646464"/>
    <a:srgbClr val="4096A4"/>
    <a:srgbClr val="2A8BB7"/>
    <a:srgbClr val="A5BE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6357" autoAdjust="0"/>
  </p:normalViewPr>
  <p:slideViewPr>
    <p:cSldViewPr snapToGrid="0">
      <p:cViewPr varScale="1">
        <p:scale>
          <a:sx n="75" d="100"/>
          <a:sy n="75" d="100"/>
        </p:scale>
        <p:origin x="3120" y="11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169967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162035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4059086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107062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629975-13C3-4270-B4CE-FAC2A43E496F}" type="datetimeFigureOut">
              <a:rPr lang="en-US" smtClean="0"/>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93171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629975-13C3-4270-B4CE-FAC2A43E496F}"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56034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629975-13C3-4270-B4CE-FAC2A43E496F}" type="datetimeFigureOut">
              <a:rPr lang="en-US" smtClean="0"/>
              <a:t>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29278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629975-13C3-4270-B4CE-FAC2A43E496F}" type="datetimeFigureOut">
              <a:rPr lang="en-US" smtClean="0"/>
              <a:t>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123820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629975-13C3-4270-B4CE-FAC2A43E496F}" type="datetimeFigureOut">
              <a:rPr lang="en-US" smtClean="0"/>
              <a:t>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20785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D629975-13C3-4270-B4CE-FAC2A43E496F}"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355560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D629975-13C3-4270-B4CE-FAC2A43E496F}" type="datetimeFigureOut">
              <a:rPr lang="en-US" smtClean="0"/>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6079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D629975-13C3-4270-B4CE-FAC2A43E496F}" type="datetimeFigureOut">
              <a:rPr lang="en-US" smtClean="0"/>
              <a:t>1/13/2023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C71A89D2-7ABC-4A25-8BDC-EB68E2DAD218}" type="slidenum">
              <a:rPr lang="en-US" smtClean="0"/>
              <a:t>‹#›</a:t>
            </a:fld>
            <a:endParaRPr lang="en-US"/>
          </a:p>
        </p:txBody>
      </p:sp>
    </p:spTree>
    <p:extLst>
      <p:ext uri="{BB962C8B-B14F-4D97-AF65-F5344CB8AC3E}">
        <p14:creationId xmlns:p14="http://schemas.microsoft.com/office/powerpoint/2010/main" val="38731231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teams.microsoft.com/l/meetup-join/19%3ameeting_NGI2MWI1MzktOTg4NC00ODc0LWE3NTctYThkNTBiNDgyNjA1%40thread.v2/0?context=%7b%22Tid%22%3a%22c53b7a63-2d6e-4d96-87c9-9f583f6d1c81%22%2c%22Oid%22%3a%22b635b7ee-cc20-4519-8cc8-07f41049d209%22%7d" TargetMode="External"/><Relationship Id="rId3" Type="http://schemas.openxmlformats.org/officeDocument/2006/relationships/hyperlink" Target="https://us06web.zoom.us/rec/share/2LZ3Fp7SXRgb0qCb_cAzjLsJybnAtpIPLboJH1vATxDvJZma2dSJnoEFYvYOOm1h.vT1HURmDtoD109u7" TargetMode="External"/><Relationship Id="rId7" Type="http://schemas.openxmlformats.org/officeDocument/2006/relationships/hyperlink" Target="mailto:Courtney.butler@dhr.idaho.gov" TargetMode="External"/><Relationship Id="rId2" Type="http://schemas.openxmlformats.org/officeDocument/2006/relationships/hyperlink" Target="https://insession.idaho.gov/IIS/2023/interim/Change%20in%20Employee%20Compensation%20Committee/230104_cec_0900AM-Meeting.mp4"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mailto:jana.huffaker@dhr.idaho.gov" TargetMode="External"/><Relationship Id="rId4" Type="http://schemas.openxmlformats.org/officeDocument/2006/relationships/hyperlink" Target="https://cpm.idaho.gov/" TargetMode="External"/><Relationship Id="rId9" Type="http://schemas.openxmlformats.org/officeDocument/2006/relationships/hyperlink" Target="https://dhr.idaho.gov/micro-learning-modules-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4000">
              <a:schemeClr val="bg1"/>
            </a:gs>
            <a:gs pos="100000">
              <a:srgbClr val="05A4E3">
                <a:alpha val="26000"/>
              </a:srgbClr>
            </a:gs>
            <a:gs pos="100000">
              <a:srgbClr val="05A4E3"/>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CFE67D3-0661-664C-94E4-4FEA9AB221FD}"/>
              </a:ext>
            </a:extLst>
          </p:cNvPr>
          <p:cNvSpPr txBox="1"/>
          <p:nvPr/>
        </p:nvSpPr>
        <p:spPr>
          <a:xfrm>
            <a:off x="228601" y="1595586"/>
            <a:ext cx="7315198" cy="1508105"/>
          </a:xfrm>
          <a:prstGeom prst="rect">
            <a:avLst/>
          </a:prstGeom>
          <a:noFill/>
        </p:spPr>
        <p:txBody>
          <a:bodyPr wrap="square" rtlCol="0">
            <a:spAutoFit/>
          </a:bodyPr>
          <a:lstStyle/>
          <a:p>
            <a:r>
              <a:rPr lang="en-US" sz="1100" u="sng" dirty="0">
                <a:latin typeface="Calibri" panose="020F0502020204030204" pitchFamily="34" charset="0"/>
                <a:ea typeface="Calibri" panose="020F0502020204030204" pitchFamily="34" charset="0"/>
              </a:rPr>
              <a:t>Please mark calendars for the following CEC related events:</a:t>
            </a:r>
          </a:p>
          <a:p>
            <a:r>
              <a:rPr lang="en-US" sz="1100" dirty="0">
                <a:latin typeface="Calibri" panose="020F0502020204030204" pitchFamily="34" charset="0"/>
                <a:ea typeface="Calibri" panose="020F0502020204030204" pitchFamily="34" charset="0"/>
              </a:rPr>
              <a:t>01/04/23 - 9am – 12:30pm CEC Committee Meeting – </a:t>
            </a:r>
            <a:r>
              <a:rPr lang="en-US" sz="1100" dirty="0">
                <a:latin typeface="Calibri" panose="020F0502020204030204" pitchFamily="34" charset="0"/>
                <a:ea typeface="Calibri" panose="020F0502020204030204" pitchFamily="34" charset="0"/>
                <a:hlinkClick r:id="rId2"/>
              </a:rPr>
              <a:t>Recording Link </a:t>
            </a:r>
            <a:endParaRPr lang="en-US" sz="1100" dirty="0">
              <a:latin typeface="Calibri" panose="020F0502020204030204" pitchFamily="34" charset="0"/>
              <a:ea typeface="Calibri" panose="020F0502020204030204" pitchFamily="34" charset="0"/>
            </a:endParaRPr>
          </a:p>
          <a:p>
            <a:r>
              <a:rPr lang="en-US" sz="1100" dirty="0">
                <a:latin typeface="Calibri" panose="020F0502020204030204" pitchFamily="34" charset="0"/>
                <a:ea typeface="Calibri" panose="020F0502020204030204" pitchFamily="34" charset="0"/>
              </a:rPr>
              <a:t>01/11/23 - CEC Committee Meeting – Canceled</a:t>
            </a:r>
          </a:p>
          <a:p>
            <a:r>
              <a:rPr lang="en-US" sz="1100" dirty="0"/>
              <a:t>01/13/23 - 10am MST DHR Overview of the legislative process for CEC – </a:t>
            </a:r>
            <a:r>
              <a:rPr lang="en-US" sz="1100" dirty="0">
                <a:hlinkClick r:id="rId3"/>
              </a:rPr>
              <a:t>Recording Link  </a:t>
            </a:r>
            <a:r>
              <a:rPr lang="en-US" sz="1100" dirty="0"/>
              <a:t>Passcode: </a:t>
            </a:r>
            <a:r>
              <a:rPr lang="en-US" sz="1100" dirty="0">
                <a:latin typeface="Calibri" panose="020F0502020204030204" pitchFamily="34" charset="0"/>
              </a:rPr>
              <a:t>?X39Vk@3</a:t>
            </a:r>
            <a:r>
              <a:rPr lang="en-US" sz="1100" dirty="0">
                <a:latin typeface="Calibri" panose="020F0502020204030204" pitchFamily="34" charset="0"/>
                <a:hlinkClick r:id="rId3">
                  <a:extLst>
                    <a:ext uri="{A12FA001-AC4F-418D-AE19-62706E023703}">
                      <ahyp:hlinkClr xmlns:ahyp="http://schemas.microsoft.com/office/drawing/2018/hyperlinkcolor" val="tx"/>
                    </a:ext>
                  </a:extLst>
                </a:hlinkClick>
              </a:rPr>
              <a:t> </a:t>
            </a:r>
            <a:endParaRPr lang="en-US" sz="1100" dirty="0">
              <a:latin typeface="Calibri" panose="020F0502020204030204" pitchFamily="34" charset="0"/>
            </a:endParaRPr>
          </a:p>
          <a:p>
            <a:r>
              <a:rPr lang="en-US" sz="1100" dirty="0">
                <a:effectLst/>
                <a:latin typeface="Calibri" panose="020F0502020204030204" pitchFamily="34" charset="0"/>
                <a:ea typeface="Calibri" panose="020F0502020204030204" pitchFamily="34" charset="0"/>
              </a:rPr>
              <a:t>01/18/23 – 1pm CEC Committee Meeting</a:t>
            </a:r>
          </a:p>
          <a:p>
            <a:r>
              <a:rPr lang="en-US" sz="1100" dirty="0">
                <a:latin typeface="Calibri" panose="020F0502020204030204" pitchFamily="34" charset="0"/>
                <a:ea typeface="Calibri" panose="020F0502020204030204" pitchFamily="34" charset="0"/>
              </a:rPr>
              <a:t>01/20/23 – JFAC Special Hearing – Compensation Study </a:t>
            </a:r>
            <a:endParaRPr lang="en-US" sz="1100" dirty="0">
              <a:effectLst/>
              <a:latin typeface="Calibri" panose="020F0502020204030204" pitchFamily="34" charset="0"/>
              <a:ea typeface="Calibri" panose="020F0502020204030204" pitchFamily="34" charset="0"/>
            </a:endParaRPr>
          </a:p>
          <a:p>
            <a:r>
              <a:rPr lang="en-US" sz="1100" dirty="0">
                <a:effectLst/>
                <a:latin typeface="Calibri" panose="020F0502020204030204" pitchFamily="34" charset="0"/>
                <a:ea typeface="Calibri" panose="020F0502020204030204" pitchFamily="34" charset="0"/>
              </a:rPr>
              <a:t>01/27/23 </a:t>
            </a:r>
            <a:r>
              <a:rPr lang="en-US" sz="1100" dirty="0">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10am MST DHR </a:t>
            </a:r>
            <a:r>
              <a:rPr lang="en-US" sz="1100" dirty="0">
                <a:effectLst/>
                <a:latin typeface="Calibri" panose="020F0502020204030204" pitchFamily="34" charset="0"/>
                <a:ea typeface="Times New Roman" panose="02020603050405020304" pitchFamily="18" charset="0"/>
              </a:rPr>
              <a:t>Overview of Statute/Rules that inform the CEC process </a:t>
            </a:r>
            <a:endParaRPr lang="en-US" sz="1100" dirty="0"/>
          </a:p>
          <a:p>
            <a:r>
              <a:rPr lang="en-US" sz="1100" dirty="0">
                <a:latin typeface="Calibri" panose="020F0502020204030204" pitchFamily="34" charset="0"/>
              </a:rPr>
              <a:t>02/17/23 - 11am MST* DHR </a:t>
            </a:r>
            <a:r>
              <a:rPr lang="en-US" sz="1100" dirty="0">
                <a:effectLst/>
                <a:latin typeface="Calibri" panose="020F0502020204030204" pitchFamily="34" charset="0"/>
                <a:ea typeface="Times New Roman" panose="02020603050405020304" pitchFamily="18" charset="0"/>
              </a:rPr>
              <a:t>and DFM will review the proposed guidance for CEC </a:t>
            </a:r>
            <a:endParaRPr lang="en-US" sz="1100" dirty="0">
              <a:effectLst/>
              <a:ea typeface="Calibri" panose="020F0502020204030204" pitchFamily="34" charset="0"/>
            </a:endParaRPr>
          </a:p>
          <a:p>
            <a:endParaRPr lang="en-US" sz="400" dirty="0">
              <a:latin typeface="Calibri" panose="020F0502020204030204" pitchFamily="34" charset="0"/>
              <a:ea typeface="Calibri" panose="020F0502020204030204" pitchFamily="34" charset="0"/>
            </a:endParaRPr>
          </a:p>
        </p:txBody>
      </p:sp>
      <p:cxnSp>
        <p:nvCxnSpPr>
          <p:cNvPr id="8" name="Straight Connector 7">
            <a:extLst>
              <a:ext uri="{FF2B5EF4-FFF2-40B4-BE49-F238E27FC236}">
                <a16:creationId xmlns:a16="http://schemas.microsoft.com/office/drawing/2014/main" id="{B66E3AE0-1DB5-FB78-DECE-12DB0B44488D}"/>
              </a:ext>
            </a:extLst>
          </p:cNvPr>
          <p:cNvCxnSpPr>
            <a:cxnSpLocks/>
          </p:cNvCxnSpPr>
          <p:nvPr/>
        </p:nvCxnSpPr>
        <p:spPr>
          <a:xfrm>
            <a:off x="189070" y="4391308"/>
            <a:ext cx="7060960"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9119509-B055-2A1E-47CD-94225F7751DB}"/>
              </a:ext>
            </a:extLst>
          </p:cNvPr>
          <p:cNvSpPr txBox="1"/>
          <p:nvPr/>
        </p:nvSpPr>
        <p:spPr>
          <a:xfrm>
            <a:off x="228601" y="1360194"/>
            <a:ext cx="4069934" cy="276999"/>
          </a:xfrm>
          <a:prstGeom prst="rect">
            <a:avLst/>
          </a:prstGeom>
          <a:noFill/>
        </p:spPr>
        <p:txBody>
          <a:bodyPr wrap="square" rtlCol="0">
            <a:spAutoFit/>
          </a:bodyPr>
          <a:lstStyle/>
          <a:p>
            <a:r>
              <a:rPr lang="en-US" sz="1200" b="1" dirty="0"/>
              <a:t>FY2024 CEC Recommendations</a:t>
            </a:r>
          </a:p>
        </p:txBody>
      </p:sp>
      <p:sp>
        <p:nvSpPr>
          <p:cNvPr id="13" name="TextBox 12">
            <a:extLst>
              <a:ext uri="{FF2B5EF4-FFF2-40B4-BE49-F238E27FC236}">
                <a16:creationId xmlns:a16="http://schemas.microsoft.com/office/drawing/2014/main" id="{7D4BAE5B-9070-7983-7800-E4C5DCB1CFB0}"/>
              </a:ext>
            </a:extLst>
          </p:cNvPr>
          <p:cNvSpPr txBox="1"/>
          <p:nvPr/>
        </p:nvSpPr>
        <p:spPr>
          <a:xfrm>
            <a:off x="172244" y="6686396"/>
            <a:ext cx="3187581" cy="276999"/>
          </a:xfrm>
          <a:prstGeom prst="rect">
            <a:avLst/>
          </a:prstGeom>
          <a:noFill/>
        </p:spPr>
        <p:txBody>
          <a:bodyPr wrap="square" rtlCol="0">
            <a:spAutoFit/>
          </a:bodyPr>
          <a:lstStyle/>
          <a:p>
            <a:r>
              <a:rPr lang="en-US" sz="1200" b="1" dirty="0"/>
              <a:t>CPM Grading Panel Opportunity </a:t>
            </a:r>
          </a:p>
        </p:txBody>
      </p:sp>
      <p:cxnSp>
        <p:nvCxnSpPr>
          <p:cNvPr id="14" name="Straight Connector 13">
            <a:extLst>
              <a:ext uri="{FF2B5EF4-FFF2-40B4-BE49-F238E27FC236}">
                <a16:creationId xmlns:a16="http://schemas.microsoft.com/office/drawing/2014/main" id="{9752CF2D-69A7-385C-F96A-1D9667C0CB22}"/>
              </a:ext>
            </a:extLst>
          </p:cNvPr>
          <p:cNvCxnSpPr>
            <a:cxnSpLocks/>
          </p:cNvCxnSpPr>
          <p:nvPr/>
        </p:nvCxnSpPr>
        <p:spPr>
          <a:xfrm>
            <a:off x="279065" y="1608204"/>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20" name="Rectangle 2">
            <a:extLst>
              <a:ext uri="{FF2B5EF4-FFF2-40B4-BE49-F238E27FC236}">
                <a16:creationId xmlns:a16="http://schemas.microsoft.com/office/drawing/2014/main" id="{0E468F14-8A77-1720-3ED1-DDD0BAB9F08A}"/>
              </a:ext>
            </a:extLst>
          </p:cNvPr>
          <p:cNvSpPr>
            <a:spLocks noChangeArrowheads="1"/>
          </p:cNvSpPr>
          <p:nvPr/>
        </p:nvSpPr>
        <p:spPr bwMode="auto">
          <a:xfrm>
            <a:off x="2286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2" name="TextBox 21">
            <a:extLst>
              <a:ext uri="{FF2B5EF4-FFF2-40B4-BE49-F238E27FC236}">
                <a16:creationId xmlns:a16="http://schemas.microsoft.com/office/drawing/2014/main" id="{6F0BFA60-E879-5E4B-401F-CFCE7108CD43}"/>
              </a:ext>
            </a:extLst>
          </p:cNvPr>
          <p:cNvSpPr txBox="1"/>
          <p:nvPr/>
        </p:nvSpPr>
        <p:spPr>
          <a:xfrm>
            <a:off x="228601" y="6959429"/>
            <a:ext cx="7210512" cy="1723549"/>
          </a:xfrm>
          <a:prstGeom prst="rect">
            <a:avLst/>
          </a:prstGeom>
          <a:noFill/>
        </p:spPr>
        <p:txBody>
          <a:bodyPr wrap="square" rtlCol="0">
            <a:spAutoFit/>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rPr>
              <a:t>The current </a:t>
            </a:r>
            <a:r>
              <a:rPr lang="en-US" sz="1100" u="sng" dirty="0">
                <a:solidFill>
                  <a:srgbClr val="0000FF"/>
                </a:solidFill>
                <a:effectLst/>
                <a:latin typeface="Calibri" panose="020F0502020204030204" pitchFamily="34" charset="0"/>
                <a:ea typeface="Calibri" panose="020F0502020204030204" pitchFamily="34" charset="0"/>
                <a:hlinkClick r:id="rId4"/>
              </a:rPr>
              <a:t>Certified Public Manager Program® (CPM)</a:t>
            </a:r>
            <a:r>
              <a:rPr lang="en-US" sz="1100" dirty="0">
                <a:effectLst/>
                <a:latin typeface="Calibri" panose="020F0502020204030204" pitchFamily="34" charset="0"/>
                <a:ea typeface="Calibri" panose="020F0502020204030204" pitchFamily="34" charset="0"/>
              </a:rPr>
              <a:t> cohort will be finishing the program this spring. As a part of the program requirements, each participant must present a synopsis of their capstone project. These presentations are scheduled for May. The grading panel is typically DHR staff, but I would love to offer an opportunity to our HR team to sit in on the presentations. You will have the opportunity to hear about the amazing work that has been completed throughout the State, within a variety of agencies. The classes are scheduled from 8:30 am to 4:30 pm on: </a:t>
            </a: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5/4 and 5/5 at the Lincoln Auditorium</a:t>
            </a:r>
          </a:p>
          <a:p>
            <a:pPr marL="171450" marR="0" indent="-171450">
              <a:spcBef>
                <a:spcPts val="0"/>
              </a:spcBef>
              <a:spcAft>
                <a:spcPts val="0"/>
              </a:spcAft>
              <a:buFontTx/>
              <a:buChar char="-"/>
            </a:pPr>
            <a:r>
              <a:rPr lang="en-US" sz="1100" dirty="0">
                <a:effectLst/>
                <a:latin typeface="Calibri" panose="020F0502020204030204" pitchFamily="34" charset="0"/>
                <a:ea typeface="Calibri" panose="020F0502020204030204" pitchFamily="34" charset="0"/>
              </a:rPr>
              <a:t>5/11 and 5/12 via Zoom (5/12 may not be a full day but is a hold for any additional time needed)</a:t>
            </a:r>
          </a:p>
          <a:p>
            <a:pPr marL="171450" marR="0" indent="-171450">
              <a:spcBef>
                <a:spcPts val="0"/>
              </a:spcBef>
              <a:spcAft>
                <a:spcPts val="0"/>
              </a:spcAft>
              <a:buFontTx/>
              <a:buChar char="-"/>
            </a:pPr>
            <a:r>
              <a:rPr lang="en-US" sz="1100" dirty="0">
                <a:effectLst/>
                <a:latin typeface="Calibri" panose="020F0502020204030204" pitchFamily="34" charset="0"/>
                <a:ea typeface="Calibri" panose="020F0502020204030204" pitchFamily="34" charset="0"/>
              </a:rPr>
              <a:t>5/18 at ITD in CDA</a:t>
            </a:r>
            <a:endParaRPr lang="en-US" sz="1100" dirty="0">
              <a:latin typeface="Calibri" panose="020F0502020204030204" pitchFamily="34" charset="0"/>
            </a:endParaRPr>
          </a:p>
          <a:p>
            <a:r>
              <a:rPr lang="en-US" sz="1100" dirty="0">
                <a:latin typeface="Calibri" panose="020F0502020204030204" pitchFamily="34" charset="0"/>
              </a:rPr>
              <a:t>If you have time and are interested in assisting with one of these classes, please contact</a:t>
            </a:r>
            <a:r>
              <a:rPr lang="en-US" sz="1800" dirty="0">
                <a:effectLst/>
                <a:latin typeface="Calibri" panose="020F0502020204030204" pitchFamily="34" charset="0"/>
                <a:ea typeface="Calibri" panose="020F0502020204030204" pitchFamily="34" charset="0"/>
              </a:rPr>
              <a:t> </a:t>
            </a:r>
            <a:r>
              <a:rPr lang="en-US" sz="1100" u="sng" dirty="0">
                <a:solidFill>
                  <a:srgbClr val="0563C1"/>
                </a:solidFill>
                <a:effectLst/>
                <a:latin typeface="Calibri" panose="020F0502020204030204" pitchFamily="34" charset="0"/>
                <a:ea typeface="Calibri" panose="020F0502020204030204" pitchFamily="34" charset="0"/>
                <a:hlinkClick r:id="rId5"/>
              </a:rPr>
              <a:t>jana.huffaker@dhr.idaho.gov</a:t>
            </a:r>
            <a:endParaRPr lang="en-US" sz="1100" dirty="0">
              <a:latin typeface="Calibri" panose="020F0502020204030204" pitchFamily="34" charset="0"/>
            </a:endParaRPr>
          </a:p>
        </p:txBody>
      </p:sp>
      <p:sp>
        <p:nvSpPr>
          <p:cNvPr id="25" name="Rectangle 4">
            <a:extLst>
              <a:ext uri="{FF2B5EF4-FFF2-40B4-BE49-F238E27FC236}">
                <a16:creationId xmlns:a16="http://schemas.microsoft.com/office/drawing/2014/main" id="{B63A661D-0B98-440A-C584-4B370A516602}"/>
              </a:ext>
            </a:extLst>
          </p:cNvPr>
          <p:cNvSpPr>
            <a:spLocks noChangeArrowheads="1"/>
          </p:cNvSpPr>
          <p:nvPr/>
        </p:nvSpPr>
        <p:spPr bwMode="auto">
          <a:xfrm>
            <a:off x="0" y="0"/>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 name="Straight Connector 4">
            <a:extLst>
              <a:ext uri="{FF2B5EF4-FFF2-40B4-BE49-F238E27FC236}">
                <a16:creationId xmlns:a16="http://schemas.microsoft.com/office/drawing/2014/main" id="{75559AB9-B7D7-D39B-88D2-A5B3333A3686}"/>
              </a:ext>
            </a:extLst>
          </p:cNvPr>
          <p:cNvCxnSpPr>
            <a:cxnSpLocks/>
          </p:cNvCxnSpPr>
          <p:nvPr/>
        </p:nvCxnSpPr>
        <p:spPr>
          <a:xfrm>
            <a:off x="190143" y="3416999"/>
            <a:ext cx="7142149"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40A25854-C6A0-8523-E122-F67B67E2095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090" y="560345"/>
            <a:ext cx="1401510" cy="44799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951FC50-80BD-A4F4-7C75-27BBAEB01079}"/>
              </a:ext>
            </a:extLst>
          </p:cNvPr>
          <p:cNvSpPr txBox="1"/>
          <p:nvPr/>
        </p:nvSpPr>
        <p:spPr>
          <a:xfrm>
            <a:off x="2109744" y="617774"/>
            <a:ext cx="3552912" cy="369332"/>
          </a:xfrm>
          <a:prstGeom prst="rect">
            <a:avLst/>
          </a:prstGeom>
          <a:noFill/>
        </p:spPr>
        <p:txBody>
          <a:bodyPr wrap="square" rtlCol="0">
            <a:spAutoFit/>
          </a:bodyPr>
          <a:lstStyle/>
          <a:p>
            <a:pPr algn="ctr"/>
            <a:r>
              <a:rPr lang="en-US" b="1" dirty="0"/>
              <a:t>Information &amp; Updates 1.13.2023</a:t>
            </a:r>
          </a:p>
        </p:txBody>
      </p:sp>
      <p:sp>
        <p:nvSpPr>
          <p:cNvPr id="7" name="TextBox 6">
            <a:extLst>
              <a:ext uri="{FF2B5EF4-FFF2-40B4-BE49-F238E27FC236}">
                <a16:creationId xmlns:a16="http://schemas.microsoft.com/office/drawing/2014/main" id="{C79B8E05-8152-3424-A75F-E1974E6FA2A1}"/>
              </a:ext>
            </a:extLst>
          </p:cNvPr>
          <p:cNvSpPr txBox="1"/>
          <p:nvPr/>
        </p:nvSpPr>
        <p:spPr>
          <a:xfrm>
            <a:off x="172244" y="3416999"/>
            <a:ext cx="7210512" cy="600164"/>
          </a:xfrm>
          <a:prstGeom prst="rect">
            <a:avLst/>
          </a:prstGeom>
          <a:noFill/>
        </p:spPr>
        <p:txBody>
          <a:bodyPr wrap="square" rtlCol="0">
            <a:spAutoFit/>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rPr>
              <a:t>DHR is currently working on identifying the best strategies for communication with HR Modernization. To assist with our efforts, we are verifying how many agencies are using Microsoft Office 365. Please be sure to respond to email requests for this information so we accurately evaluate our information options.</a:t>
            </a:r>
          </a:p>
        </p:txBody>
      </p:sp>
      <p:sp>
        <p:nvSpPr>
          <p:cNvPr id="29" name="TextBox 28">
            <a:extLst>
              <a:ext uri="{FF2B5EF4-FFF2-40B4-BE49-F238E27FC236}">
                <a16:creationId xmlns:a16="http://schemas.microsoft.com/office/drawing/2014/main" id="{4E827F4C-1919-6A8D-CE30-C8AEE30946ED}"/>
              </a:ext>
            </a:extLst>
          </p:cNvPr>
          <p:cNvSpPr txBox="1"/>
          <p:nvPr/>
        </p:nvSpPr>
        <p:spPr>
          <a:xfrm>
            <a:off x="142424" y="4147771"/>
            <a:ext cx="7298107" cy="1200329"/>
          </a:xfrm>
          <a:prstGeom prst="rect">
            <a:avLst/>
          </a:prstGeom>
          <a:noFill/>
        </p:spPr>
        <p:txBody>
          <a:bodyPr wrap="square" rtlCol="0">
            <a:spAutoFit/>
          </a:bodyPr>
          <a:lstStyle/>
          <a:p>
            <a:r>
              <a:rPr lang="en-US" sz="1200" b="1" dirty="0"/>
              <a:t>Preferred Provider – Rexburg</a:t>
            </a:r>
          </a:p>
          <a:p>
            <a:endParaRPr lang="en-US" sz="400" b="1" dirty="0"/>
          </a:p>
          <a:p>
            <a:r>
              <a:rPr lang="en-US" sz="1100" dirty="0">
                <a:effectLst/>
                <a:latin typeface="Calibri" panose="020F0502020204030204" pitchFamily="34" charset="0"/>
                <a:ea typeface="Calibri" panose="020F0502020204030204" pitchFamily="34" charset="0"/>
              </a:rPr>
              <a:t>Sterling Urgent Care, one of our workers’ compensation preferred providers, has opened a new location in Rexburg, Idaho. They are located at 136 West Main Street and are open Monday through Saturday 8 AM to 8 PM. You can find this updated information on the DHR Workers’ Compensation website. If you have any questions feel free to contact Courtney Butler, Occupational Health Manager at </a:t>
            </a:r>
            <a:r>
              <a:rPr lang="en-US" sz="1100" u="sng" dirty="0">
                <a:solidFill>
                  <a:srgbClr val="0563C1"/>
                </a:solidFill>
                <a:effectLst/>
                <a:latin typeface="Calibri" panose="020F0502020204030204" pitchFamily="34" charset="0"/>
                <a:ea typeface="Calibri" panose="020F0502020204030204" pitchFamily="34" charset="0"/>
                <a:hlinkClick r:id="rId7"/>
              </a:rPr>
              <a:t>Courtney.butler@dhr.idaho.gov</a:t>
            </a:r>
            <a:r>
              <a:rPr lang="en-US" sz="1100" dirty="0">
                <a:effectLst/>
                <a:latin typeface="Calibri" panose="020F0502020204030204" pitchFamily="34" charset="0"/>
                <a:ea typeface="Calibri" panose="020F0502020204030204" pitchFamily="34" charset="0"/>
              </a:rPr>
              <a:t>.</a:t>
            </a:r>
          </a:p>
          <a:p>
            <a:endParaRPr lang="en-US" sz="1200" b="1" dirty="0"/>
          </a:p>
        </p:txBody>
      </p:sp>
      <p:sp>
        <p:nvSpPr>
          <p:cNvPr id="32" name="TextBox 31">
            <a:extLst>
              <a:ext uri="{FF2B5EF4-FFF2-40B4-BE49-F238E27FC236}">
                <a16:creationId xmlns:a16="http://schemas.microsoft.com/office/drawing/2014/main" id="{1BB2F6EE-598E-133C-D2B1-4DD665754C59}"/>
              </a:ext>
            </a:extLst>
          </p:cNvPr>
          <p:cNvSpPr txBox="1"/>
          <p:nvPr/>
        </p:nvSpPr>
        <p:spPr>
          <a:xfrm>
            <a:off x="209370" y="3139436"/>
            <a:ext cx="2907041" cy="276999"/>
          </a:xfrm>
          <a:prstGeom prst="rect">
            <a:avLst/>
          </a:prstGeom>
          <a:noFill/>
        </p:spPr>
        <p:txBody>
          <a:bodyPr wrap="square" rtlCol="0">
            <a:spAutoFit/>
          </a:bodyPr>
          <a:lstStyle/>
          <a:p>
            <a:r>
              <a:rPr lang="en-US" sz="1200" b="1" dirty="0"/>
              <a:t>Microsoft Office 365</a:t>
            </a:r>
          </a:p>
        </p:txBody>
      </p:sp>
      <p:cxnSp>
        <p:nvCxnSpPr>
          <p:cNvPr id="33" name="Straight Connector 32">
            <a:extLst>
              <a:ext uri="{FF2B5EF4-FFF2-40B4-BE49-F238E27FC236}">
                <a16:creationId xmlns:a16="http://schemas.microsoft.com/office/drawing/2014/main" id="{522022DA-C3ED-91FE-6CB2-477842E94C47}"/>
              </a:ext>
            </a:extLst>
          </p:cNvPr>
          <p:cNvCxnSpPr>
            <a:cxnSpLocks/>
          </p:cNvCxnSpPr>
          <p:nvPr/>
        </p:nvCxnSpPr>
        <p:spPr>
          <a:xfrm>
            <a:off x="189071" y="6948289"/>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a16="http://schemas.microsoft.com/office/drawing/2014/main" id="{DD551A8A-D55A-09C8-49CF-A0AA7E94473D}"/>
              </a:ext>
            </a:extLst>
          </p:cNvPr>
          <p:cNvCxnSpPr>
            <a:cxnSpLocks/>
          </p:cNvCxnSpPr>
          <p:nvPr/>
        </p:nvCxnSpPr>
        <p:spPr>
          <a:xfrm>
            <a:off x="228601" y="5581465"/>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E4B2609-440C-19F2-BAE5-C2566BF46EBA}"/>
              </a:ext>
            </a:extLst>
          </p:cNvPr>
          <p:cNvSpPr txBox="1"/>
          <p:nvPr/>
        </p:nvSpPr>
        <p:spPr>
          <a:xfrm>
            <a:off x="189070" y="5592604"/>
            <a:ext cx="7103691" cy="1107996"/>
          </a:xfrm>
          <a:prstGeom prst="rect">
            <a:avLst/>
          </a:prstGeom>
          <a:noFill/>
        </p:spPr>
        <p:txBody>
          <a:bodyPr wrap="square" rtlCol="0">
            <a:spAutoFit/>
          </a:bodyPr>
          <a:lstStyle/>
          <a:p>
            <a:r>
              <a:rPr lang="en-US" sz="1100" dirty="0"/>
              <a:t>01/19/23 - Statewide Policies – Leave,  Facilitator: Andrea Ryan - </a:t>
            </a:r>
            <a:r>
              <a:rPr lang="en-US" sz="1100" dirty="0">
                <a:hlinkClick r:id="rId8"/>
              </a:rPr>
              <a:t>Link</a:t>
            </a:r>
            <a:endParaRPr lang="en-US" sz="1100" dirty="0"/>
          </a:p>
          <a:p>
            <a:endParaRPr lang="en-US" sz="1100" dirty="0"/>
          </a:p>
          <a:p>
            <a:r>
              <a:rPr lang="en-US" sz="1100" dirty="0"/>
              <a:t>There is also still space available for micro-learning modules in January on topics such communication, documenting performance, accountability, coaching, providing feedback, performance evaluations.  If you or a supervisor you support, is interested in attending you can learn more and register </a:t>
            </a:r>
            <a:r>
              <a:rPr lang="en-US" sz="1100" dirty="0">
                <a:hlinkClick r:id="rId9"/>
              </a:rPr>
              <a:t>here</a:t>
            </a:r>
            <a:r>
              <a:rPr lang="en-US" sz="1100" dirty="0"/>
              <a:t>.  </a:t>
            </a:r>
          </a:p>
          <a:p>
            <a:endParaRPr lang="en-US" sz="1100" dirty="0"/>
          </a:p>
        </p:txBody>
      </p:sp>
      <p:sp>
        <p:nvSpPr>
          <p:cNvPr id="10" name="TextBox 9">
            <a:extLst>
              <a:ext uri="{FF2B5EF4-FFF2-40B4-BE49-F238E27FC236}">
                <a16:creationId xmlns:a16="http://schemas.microsoft.com/office/drawing/2014/main" id="{AC1AFC55-3AA7-2A90-56E2-FDA1BBD0793A}"/>
              </a:ext>
            </a:extLst>
          </p:cNvPr>
          <p:cNvSpPr txBox="1"/>
          <p:nvPr/>
        </p:nvSpPr>
        <p:spPr>
          <a:xfrm>
            <a:off x="189070" y="5304466"/>
            <a:ext cx="2907041" cy="276999"/>
          </a:xfrm>
          <a:prstGeom prst="rect">
            <a:avLst/>
          </a:prstGeom>
          <a:noFill/>
        </p:spPr>
        <p:txBody>
          <a:bodyPr wrap="square" rtlCol="0">
            <a:spAutoFit/>
          </a:bodyPr>
          <a:lstStyle/>
          <a:p>
            <a:r>
              <a:rPr lang="en-US" sz="1200" b="1" dirty="0"/>
              <a:t>January Training Opportunities</a:t>
            </a:r>
          </a:p>
        </p:txBody>
      </p:sp>
      <p:sp>
        <p:nvSpPr>
          <p:cNvPr id="11" name="TextBox 10">
            <a:extLst>
              <a:ext uri="{FF2B5EF4-FFF2-40B4-BE49-F238E27FC236}">
                <a16:creationId xmlns:a16="http://schemas.microsoft.com/office/drawing/2014/main" id="{68ACD8E8-FDF2-DE75-9643-3AB9F506CB4E}"/>
              </a:ext>
            </a:extLst>
          </p:cNvPr>
          <p:cNvSpPr txBox="1"/>
          <p:nvPr/>
        </p:nvSpPr>
        <p:spPr>
          <a:xfrm>
            <a:off x="189071" y="8824836"/>
            <a:ext cx="2907041" cy="276999"/>
          </a:xfrm>
          <a:prstGeom prst="rect">
            <a:avLst/>
          </a:prstGeom>
          <a:noFill/>
        </p:spPr>
        <p:txBody>
          <a:bodyPr wrap="square" rtlCol="0">
            <a:spAutoFit/>
          </a:bodyPr>
          <a:lstStyle/>
          <a:p>
            <a:r>
              <a:rPr lang="en-US" sz="1200" b="1" dirty="0"/>
              <a:t>HR Modernization Org Charts</a:t>
            </a:r>
          </a:p>
        </p:txBody>
      </p:sp>
      <p:cxnSp>
        <p:nvCxnSpPr>
          <p:cNvPr id="12" name="Straight Connector 11">
            <a:extLst>
              <a:ext uri="{FF2B5EF4-FFF2-40B4-BE49-F238E27FC236}">
                <a16:creationId xmlns:a16="http://schemas.microsoft.com/office/drawing/2014/main" id="{820145D5-264C-ACD4-23C2-8A8E9FF0A4A2}"/>
              </a:ext>
            </a:extLst>
          </p:cNvPr>
          <p:cNvCxnSpPr>
            <a:cxnSpLocks/>
          </p:cNvCxnSpPr>
          <p:nvPr/>
        </p:nvCxnSpPr>
        <p:spPr>
          <a:xfrm>
            <a:off x="209370" y="9071624"/>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91C5A74-73D5-C2C9-06B8-5595A1FF00D1}"/>
              </a:ext>
            </a:extLst>
          </p:cNvPr>
          <p:cNvSpPr txBox="1"/>
          <p:nvPr/>
        </p:nvSpPr>
        <p:spPr>
          <a:xfrm>
            <a:off x="172244" y="9071624"/>
            <a:ext cx="7103691" cy="430887"/>
          </a:xfrm>
          <a:prstGeom prst="rect">
            <a:avLst/>
          </a:prstGeom>
          <a:noFill/>
        </p:spPr>
        <p:txBody>
          <a:bodyPr wrap="square" rtlCol="0">
            <a:spAutoFit/>
          </a:bodyPr>
          <a:lstStyle/>
          <a:p>
            <a:r>
              <a:rPr lang="en-US" sz="1100" dirty="0"/>
              <a:t>The org charts under HR Modernization are not currently available on the DHR website.  We expect to have those back up next week.</a:t>
            </a:r>
          </a:p>
        </p:txBody>
      </p:sp>
    </p:spTree>
    <p:extLst>
      <p:ext uri="{BB962C8B-B14F-4D97-AF65-F5344CB8AC3E}">
        <p14:creationId xmlns:p14="http://schemas.microsoft.com/office/powerpoint/2010/main" val="28216368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1F06A1F43C4F44A2A7B2795D768C4A" ma:contentTypeVersion="4" ma:contentTypeDescription="Create a new document." ma:contentTypeScope="" ma:versionID="384dccd86534665275c131310acc0477">
  <xsd:schema xmlns:xsd="http://www.w3.org/2001/XMLSchema" xmlns:xs="http://www.w3.org/2001/XMLSchema" xmlns:p="http://schemas.microsoft.com/office/2006/metadata/properties" xmlns:ns2="1ceb42da-8a2c-4b19-9e5e-2742723334f8" xmlns:ns3="75081ed5-a348-42ee-a70b-a164d5352354" targetNamespace="http://schemas.microsoft.com/office/2006/metadata/properties" ma:root="true" ma:fieldsID="77724eb80583a5cd50f06b58414a43ef" ns2:_="" ns3:_="">
    <xsd:import namespace="1ceb42da-8a2c-4b19-9e5e-2742723334f8"/>
    <xsd:import namespace="75081ed5-a348-42ee-a70b-a164d535235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eb42da-8a2c-4b19-9e5e-2742723334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081ed5-a348-42ee-a70b-a164d535235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0D4F81-EF7F-485F-A79D-E9A6E4F3D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eb42da-8a2c-4b19-9e5e-2742723334f8"/>
    <ds:schemaRef ds:uri="75081ed5-a348-42ee-a70b-a164d53523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262C09-A5E2-40FA-A2CB-2398CE444173}">
  <ds:schemaRefs>
    <ds:schemaRef ds:uri="http://schemas.microsoft.com/sharepoint/v3/contenttype/forms"/>
  </ds:schemaRefs>
</ds:datastoreItem>
</file>

<file path=customXml/itemProps3.xml><?xml version="1.0" encoding="utf-8"?>
<ds:datastoreItem xmlns:ds="http://schemas.openxmlformats.org/officeDocument/2006/customXml" ds:itemID="{3E039391-87AE-4440-A225-D235B2398C1F}">
  <ds:schemaRefs>
    <ds:schemaRef ds:uri="http://purl.org/dc/terms/"/>
    <ds:schemaRef ds:uri="http://www.w3.org/XML/1998/namespace"/>
    <ds:schemaRef ds:uri="http://purl.org/dc/elements/1.1/"/>
    <ds:schemaRef ds:uri="http://schemas.microsoft.com/office/2006/documentManagement/types"/>
    <ds:schemaRef ds:uri="http://schemas.microsoft.com/office/infopath/2007/PartnerControls"/>
    <ds:schemaRef ds:uri="1ceb42da-8a2c-4b19-9e5e-2742723334f8"/>
    <ds:schemaRef ds:uri="http://schemas.openxmlformats.org/package/2006/metadata/core-properties"/>
    <ds:schemaRef ds:uri="75081ed5-a348-42ee-a70b-a164d5352354"/>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1761</TotalTime>
  <Words>511</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Ross</dc:creator>
  <cp:lastModifiedBy>Taryn Ross</cp:lastModifiedBy>
  <cp:revision>31</cp:revision>
  <dcterms:created xsi:type="dcterms:W3CDTF">2022-11-04T16:11:58Z</dcterms:created>
  <dcterms:modified xsi:type="dcterms:W3CDTF">2023-01-13T22:18:16Z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0x010100351F06A1F43C4F44A2A7B2795D768C4A</vt:lpwstr>
  </property>
</Properties>
</file>