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A4E3"/>
    <a:srgbClr val="646464"/>
    <a:srgbClr val="4096A4"/>
    <a:srgbClr val="2A8BB7"/>
    <a:srgbClr val="A5BE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00" autoAdjust="0"/>
    <p:restoredTop sz="96357" autoAdjust="0"/>
  </p:normalViewPr>
  <p:slideViewPr>
    <p:cSldViewPr snapToGrid="0">
      <p:cViewPr varScale="1">
        <p:scale>
          <a:sx n="108" d="100"/>
          <a:sy n="108" d="100"/>
        </p:scale>
        <p:origin x="4002" y="12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629975-13C3-4270-B4CE-FAC2A43E496F}"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1699672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9975-13C3-4270-B4CE-FAC2A43E496F}"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2162035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9975-13C3-4270-B4CE-FAC2A43E496F}"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4059086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9975-13C3-4270-B4CE-FAC2A43E496F}"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1070628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629975-13C3-4270-B4CE-FAC2A43E496F}" type="datetimeFigureOut">
              <a:rPr lang="en-US" smtClean="0"/>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2931719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629975-13C3-4270-B4CE-FAC2A43E496F}" type="datetimeFigureOut">
              <a:rPr lang="en-US" smtClean="0"/>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256034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629975-13C3-4270-B4CE-FAC2A43E496F}" type="datetimeFigureOut">
              <a:rPr lang="en-US" smtClean="0"/>
              <a:t>1/20/2023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2292786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629975-13C3-4270-B4CE-FAC2A43E496F}" type="datetimeFigureOut">
              <a:rPr lang="en-US" smtClean="0"/>
              <a:t>1/20/2023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1238200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629975-13C3-4270-B4CE-FAC2A43E496F}" type="datetimeFigureOut">
              <a:rPr lang="en-US" smtClean="0"/>
              <a:t>1/20/2023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2207850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D629975-13C3-4270-B4CE-FAC2A43E496F}" type="datetimeFigureOut">
              <a:rPr lang="en-US" smtClean="0"/>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3555600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D629975-13C3-4270-B4CE-FAC2A43E496F}" type="datetimeFigureOut">
              <a:rPr lang="en-US" smtClean="0"/>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1A89D2-7ABC-4A25-8BDC-EB68E2DAD218}" type="slidenum">
              <a:rPr lang="en-US" smtClean="0"/>
              <a:t>‹#›</a:t>
            </a:fld>
            <a:endParaRPr lang="en-US"/>
          </a:p>
        </p:txBody>
      </p:sp>
    </p:spTree>
    <p:extLst>
      <p:ext uri="{BB962C8B-B14F-4D97-AF65-F5344CB8AC3E}">
        <p14:creationId xmlns:p14="http://schemas.microsoft.com/office/powerpoint/2010/main" val="607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ED629975-13C3-4270-B4CE-FAC2A43E496F}" type="datetimeFigureOut">
              <a:rPr lang="en-US" smtClean="0"/>
              <a:t>1/20/2023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71A89D2-7ABC-4A25-8BDC-EB68E2DAD218}" type="slidenum">
              <a:rPr lang="en-US" smtClean="0"/>
              <a:t>‹#›</a:t>
            </a:fld>
            <a:endParaRPr lang="en-US"/>
          </a:p>
        </p:txBody>
      </p:sp>
    </p:spTree>
    <p:extLst>
      <p:ext uri="{BB962C8B-B14F-4D97-AF65-F5344CB8AC3E}">
        <p14:creationId xmlns:p14="http://schemas.microsoft.com/office/powerpoint/2010/main" val="38731231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us06web.zoom.us/j/89603236220" TargetMode="External"/><Relationship Id="rId13" Type="http://schemas.openxmlformats.org/officeDocument/2006/relationships/hyperlink" Target="https://legislature.idaho.gov/sessioninfo/2023/legislation/H0014/" TargetMode="External"/><Relationship Id="rId3" Type="http://schemas.openxmlformats.org/officeDocument/2006/relationships/hyperlink" Target="https://us06web.zoom.us/rec/share/2LZ3Fp7SXRgb0qCb_cAzjLsJybnAtpIPLboJH1vATxDvJZma2dSJnoEFYvYOOm1h.vT1HURmDtoD109u7" TargetMode="External"/><Relationship Id="rId7" Type="http://schemas.openxmlformats.org/officeDocument/2006/relationships/hyperlink" Target="https://us06web.zoom.us/j/87647903731" TargetMode="External"/><Relationship Id="rId12" Type="http://schemas.openxmlformats.org/officeDocument/2006/relationships/hyperlink" Target="https://legislature.idaho.gov/sessioninfo/2023/legislation/H0013/" TargetMode="External"/><Relationship Id="rId2" Type="http://schemas.openxmlformats.org/officeDocument/2006/relationships/hyperlink" Target="https://insession.idaho.gov/IIS/2023/interim/Change%20in%20Employee%20Compensation%20Committee/230104_cec_0900AM-Meeting.mp4" TargetMode="External"/><Relationship Id="rId16" Type="http://schemas.openxmlformats.org/officeDocument/2006/relationships/hyperlink" Target="https://legislature.idaho.gov/sessioninfo/2023/legislation/H0017/" TargetMode="External"/><Relationship Id="rId1" Type="http://schemas.openxmlformats.org/officeDocument/2006/relationships/slideLayout" Target="../slideLayouts/slideLayout1.xml"/><Relationship Id="rId6" Type="http://schemas.openxmlformats.org/officeDocument/2006/relationships/hyperlink" Target="https://us06web.zoom.us/rec/share/LJNKDIvSKqRzP5AxB2nQR-7bM_JK6tipA707hiuvscrhEFUcqSliJBGoVcbDwt81.IQBqRK65r_UktzJY" TargetMode="External"/><Relationship Id="rId11" Type="http://schemas.openxmlformats.org/officeDocument/2006/relationships/hyperlink" Target="mailto:Courtney.butler@dhr.idaho.gov" TargetMode="External"/><Relationship Id="rId5" Type="http://schemas.openxmlformats.org/officeDocument/2006/relationships/hyperlink" Target="https://us06web.zoom.us/j/89773628787" TargetMode="External"/><Relationship Id="rId15" Type="http://schemas.openxmlformats.org/officeDocument/2006/relationships/hyperlink" Target="https://legislature.idaho.gov/sessioninfo/2023/legislation/H0016/" TargetMode="External"/><Relationship Id="rId10" Type="http://schemas.openxmlformats.org/officeDocument/2006/relationships/image" Target="../media/image1.png"/><Relationship Id="rId4" Type="http://schemas.openxmlformats.org/officeDocument/2006/relationships/hyperlink" Target="https://us06web.zoom.us/j/85082729302" TargetMode="External"/><Relationship Id="rId9" Type="http://schemas.openxmlformats.org/officeDocument/2006/relationships/hyperlink" Target="https://us06web.zoom.us/j/89893388918" TargetMode="External"/><Relationship Id="rId14" Type="http://schemas.openxmlformats.org/officeDocument/2006/relationships/hyperlink" Target="https://legislature.idaho.gov/sessioninfo/2023/legislation/H001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4000">
              <a:schemeClr val="bg1"/>
            </a:gs>
            <a:gs pos="100000">
              <a:srgbClr val="05A4E3">
                <a:alpha val="26000"/>
              </a:srgbClr>
            </a:gs>
            <a:gs pos="100000">
              <a:srgbClr val="05A4E3"/>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CFE67D3-0661-664C-94E4-4FEA9AB221FD}"/>
              </a:ext>
            </a:extLst>
          </p:cNvPr>
          <p:cNvSpPr txBox="1"/>
          <p:nvPr/>
        </p:nvSpPr>
        <p:spPr>
          <a:xfrm>
            <a:off x="228601" y="1524426"/>
            <a:ext cx="7315198" cy="1677382"/>
          </a:xfrm>
          <a:prstGeom prst="rect">
            <a:avLst/>
          </a:prstGeom>
          <a:noFill/>
        </p:spPr>
        <p:txBody>
          <a:bodyPr wrap="square" rtlCol="0">
            <a:spAutoFit/>
          </a:bodyPr>
          <a:lstStyle/>
          <a:p>
            <a:r>
              <a:rPr lang="en-US" sz="1100" u="sng" dirty="0">
                <a:latin typeface="Calibri" panose="020F0502020204030204" pitchFamily="34" charset="0"/>
                <a:ea typeface="Calibri" panose="020F0502020204030204" pitchFamily="34" charset="0"/>
              </a:rPr>
              <a:t>Please mark calendars for the following CEC related events:</a:t>
            </a:r>
          </a:p>
          <a:p>
            <a:r>
              <a:rPr lang="en-US" sz="1100" dirty="0">
                <a:latin typeface="Calibri" panose="020F0502020204030204" pitchFamily="34" charset="0"/>
                <a:ea typeface="Calibri" panose="020F0502020204030204" pitchFamily="34" charset="0"/>
              </a:rPr>
              <a:t>01/04/23</a:t>
            </a:r>
            <a:r>
              <a:rPr lang="en-US" sz="1100" dirty="0">
                <a:effectLst/>
                <a:latin typeface="Calibri" panose="020F0502020204030204" pitchFamily="34" charset="0"/>
                <a:ea typeface="Calibri" panose="020F0502020204030204" pitchFamily="34" charset="0"/>
              </a:rPr>
              <a:t> – </a:t>
            </a:r>
            <a:r>
              <a:rPr lang="en-US" sz="1100" dirty="0">
                <a:latin typeface="Calibri" panose="020F0502020204030204" pitchFamily="34" charset="0"/>
                <a:ea typeface="Calibri" panose="020F0502020204030204" pitchFamily="34" charset="0"/>
              </a:rPr>
              <a:t>9am – 12:30pm CEC Committee Meeting – </a:t>
            </a:r>
            <a:r>
              <a:rPr lang="en-US" sz="1100" dirty="0">
                <a:latin typeface="Calibri" panose="020F0502020204030204" pitchFamily="34" charset="0"/>
                <a:ea typeface="Calibri" panose="020F0502020204030204" pitchFamily="34" charset="0"/>
                <a:hlinkClick r:id="rId2"/>
              </a:rPr>
              <a:t>Recording Link </a:t>
            </a:r>
            <a:endParaRPr lang="en-US" sz="1100" dirty="0">
              <a:latin typeface="Calibri" panose="020F0502020204030204" pitchFamily="34" charset="0"/>
              <a:ea typeface="Calibri" panose="020F0502020204030204" pitchFamily="34" charset="0"/>
            </a:endParaRPr>
          </a:p>
          <a:p>
            <a:r>
              <a:rPr lang="en-US" sz="1100" dirty="0">
                <a:latin typeface="Calibri" panose="020F0502020204030204" pitchFamily="34" charset="0"/>
                <a:ea typeface="Calibri" panose="020F0502020204030204" pitchFamily="34" charset="0"/>
              </a:rPr>
              <a:t>01/11/23</a:t>
            </a:r>
            <a:r>
              <a:rPr lang="en-US" sz="1100" dirty="0">
                <a:effectLst/>
                <a:latin typeface="Calibri" panose="020F0502020204030204" pitchFamily="34" charset="0"/>
                <a:ea typeface="Calibri" panose="020F0502020204030204" pitchFamily="34" charset="0"/>
              </a:rPr>
              <a:t> – </a:t>
            </a:r>
            <a:r>
              <a:rPr lang="en-US" sz="1100" dirty="0">
                <a:latin typeface="Calibri" panose="020F0502020204030204" pitchFamily="34" charset="0"/>
                <a:ea typeface="Calibri" panose="020F0502020204030204" pitchFamily="34" charset="0"/>
              </a:rPr>
              <a:t>CEC Committee Meeting – Canceled</a:t>
            </a:r>
          </a:p>
          <a:p>
            <a:r>
              <a:rPr lang="en-US" sz="1100" dirty="0"/>
              <a:t>01/13/23</a:t>
            </a:r>
            <a:r>
              <a:rPr lang="en-US" sz="1100" dirty="0">
                <a:effectLst/>
                <a:latin typeface="Calibri" panose="020F0502020204030204" pitchFamily="34" charset="0"/>
                <a:ea typeface="Calibri" panose="020F0502020204030204" pitchFamily="34" charset="0"/>
              </a:rPr>
              <a:t> – </a:t>
            </a:r>
            <a:r>
              <a:rPr lang="en-US" sz="1100" dirty="0"/>
              <a:t>10am MST DHR Overview of the legislative process for CEC – </a:t>
            </a:r>
            <a:r>
              <a:rPr lang="en-US" sz="1100" dirty="0">
                <a:hlinkClick r:id="rId3"/>
              </a:rPr>
              <a:t>Recording Link  </a:t>
            </a:r>
            <a:r>
              <a:rPr lang="en-US" sz="1100" dirty="0"/>
              <a:t>Passcode: </a:t>
            </a:r>
            <a:r>
              <a:rPr lang="en-US" sz="1100" dirty="0">
                <a:latin typeface="Calibri" panose="020F0502020204030204" pitchFamily="34" charset="0"/>
              </a:rPr>
              <a:t>?X39Vk@3</a:t>
            </a:r>
            <a:r>
              <a:rPr lang="en-US" sz="1100" dirty="0">
                <a:latin typeface="Calibri" panose="020F0502020204030204" pitchFamily="34" charset="0"/>
                <a:hlinkClick r:id="rId3">
                  <a:extLst>
                    <a:ext uri="{A12FA001-AC4F-418D-AE19-62706E023703}">
                      <ahyp:hlinkClr xmlns:ahyp="http://schemas.microsoft.com/office/drawing/2018/hyperlinkcolor" val="tx"/>
                    </a:ext>
                  </a:extLst>
                </a:hlinkClick>
              </a:rPr>
              <a:t> </a:t>
            </a:r>
            <a:endParaRPr lang="en-US" sz="1100" dirty="0">
              <a:latin typeface="Calibri" panose="020F0502020204030204" pitchFamily="34" charset="0"/>
            </a:endParaRPr>
          </a:p>
          <a:p>
            <a:r>
              <a:rPr lang="en-US" sz="1100" dirty="0">
                <a:effectLst/>
                <a:latin typeface="Calibri" panose="020F0502020204030204" pitchFamily="34" charset="0"/>
                <a:ea typeface="Calibri" panose="020F0502020204030204" pitchFamily="34" charset="0"/>
              </a:rPr>
              <a:t>01/18/23 – 12pm CEC Committee Meeting – </a:t>
            </a:r>
            <a:r>
              <a:rPr lang="en-US" sz="1100" dirty="0">
                <a:latin typeface="Calibri" panose="020F0502020204030204" pitchFamily="34" charset="0"/>
                <a:ea typeface="Calibri" panose="020F0502020204030204" pitchFamily="34" charset="0"/>
                <a:hlinkClick r:id="rId2"/>
              </a:rPr>
              <a:t>Recording Link </a:t>
            </a:r>
            <a:endParaRPr lang="en-US" sz="1100" dirty="0">
              <a:latin typeface="Calibri" panose="020F0502020204030204" pitchFamily="34" charset="0"/>
              <a:ea typeface="Calibri" panose="020F0502020204030204" pitchFamily="34" charset="0"/>
            </a:endParaRPr>
          </a:p>
          <a:p>
            <a:r>
              <a:rPr lang="en-US" sz="1100" dirty="0">
                <a:latin typeface="Calibri" panose="020F0502020204030204" pitchFamily="34" charset="0"/>
                <a:ea typeface="Calibri" panose="020F0502020204030204" pitchFamily="34" charset="0"/>
              </a:rPr>
              <a:t>01/20/23 –  </a:t>
            </a:r>
            <a:r>
              <a:rPr lang="en-US" sz="1100" b="1" dirty="0">
                <a:latin typeface="Calibri" panose="020F0502020204030204" pitchFamily="34" charset="0"/>
                <a:ea typeface="Calibri" panose="020F0502020204030204" pitchFamily="34" charset="0"/>
              </a:rPr>
              <a:t>Canceled </a:t>
            </a:r>
            <a:r>
              <a:rPr lang="en-US" sz="1100" dirty="0">
                <a:latin typeface="Calibri" panose="020F0502020204030204" pitchFamily="34" charset="0"/>
                <a:ea typeface="Calibri" panose="020F0502020204030204" pitchFamily="34" charset="0"/>
              </a:rPr>
              <a:t>- JFAC Special Hearing – Compensation Study, will be rescheduled</a:t>
            </a:r>
            <a:endParaRPr lang="en-US" sz="1100" dirty="0">
              <a:effectLst/>
              <a:latin typeface="Calibri" panose="020F0502020204030204" pitchFamily="34" charset="0"/>
              <a:ea typeface="Calibri" panose="020F0502020204030204" pitchFamily="34" charset="0"/>
            </a:endParaRPr>
          </a:p>
          <a:p>
            <a:r>
              <a:rPr lang="en-US" sz="1100" dirty="0">
                <a:effectLst/>
                <a:latin typeface="Calibri" panose="020F0502020204030204" pitchFamily="34" charset="0"/>
                <a:ea typeface="Calibri" panose="020F0502020204030204" pitchFamily="34" charset="0"/>
              </a:rPr>
              <a:t>01/27/23 – 10am MST DHR </a:t>
            </a:r>
            <a:r>
              <a:rPr lang="en-US" sz="1100" dirty="0">
                <a:effectLst/>
                <a:latin typeface="Calibri" panose="020F0502020204030204" pitchFamily="34" charset="0"/>
                <a:ea typeface="Times New Roman" panose="02020603050405020304" pitchFamily="18" charset="0"/>
              </a:rPr>
              <a:t>Overview of Statute/Rules that inform the CEC process </a:t>
            </a:r>
            <a:r>
              <a:rPr lang="en-US" sz="1100">
                <a:effectLst/>
                <a:latin typeface="Calibri" panose="020F0502020204030204" pitchFamily="34" charset="0"/>
                <a:ea typeface="Times New Roman" panose="02020603050405020304" pitchFamily="18" charset="0"/>
              </a:rPr>
              <a:t>-  </a:t>
            </a:r>
            <a:r>
              <a:rPr lang="en-US" sz="1100">
                <a:effectLst/>
                <a:latin typeface="Calibri" panose="020F0502020204030204" pitchFamily="34" charset="0"/>
                <a:ea typeface="Times New Roman" panose="02020603050405020304" pitchFamily="18" charset="0"/>
                <a:hlinkClick r:id="rId4"/>
              </a:rPr>
              <a:t>Zoom </a:t>
            </a:r>
            <a:r>
              <a:rPr lang="en-US" sz="1100" dirty="0">
                <a:effectLst/>
                <a:latin typeface="Calibri" panose="020F0502020204030204" pitchFamily="34" charset="0"/>
                <a:ea typeface="Times New Roman" panose="02020603050405020304" pitchFamily="18" charset="0"/>
                <a:hlinkClick r:id="rId4"/>
              </a:rPr>
              <a:t>Link</a:t>
            </a:r>
            <a:endParaRPr lang="en-US" sz="1100" dirty="0"/>
          </a:p>
          <a:p>
            <a:r>
              <a:rPr lang="en-US" sz="1100" dirty="0">
                <a:latin typeface="Calibri" panose="020F0502020204030204" pitchFamily="34" charset="0"/>
              </a:rPr>
              <a:t>02/07/23 – DHR JFAC presentation</a:t>
            </a:r>
          </a:p>
          <a:p>
            <a:r>
              <a:rPr lang="en-US" sz="1100" dirty="0">
                <a:latin typeface="Calibri" panose="020F0502020204030204" pitchFamily="34" charset="0"/>
              </a:rPr>
              <a:t>02/17/23</a:t>
            </a:r>
            <a:r>
              <a:rPr lang="en-US" sz="1100" dirty="0">
                <a:effectLst/>
                <a:latin typeface="Calibri" panose="020F0502020204030204" pitchFamily="34" charset="0"/>
                <a:ea typeface="Calibri" panose="020F0502020204030204" pitchFamily="34" charset="0"/>
              </a:rPr>
              <a:t> – </a:t>
            </a:r>
            <a:r>
              <a:rPr lang="en-US" sz="1100" dirty="0">
                <a:latin typeface="Calibri" panose="020F0502020204030204" pitchFamily="34" charset="0"/>
              </a:rPr>
              <a:t>11am MST DHR </a:t>
            </a:r>
            <a:r>
              <a:rPr lang="en-US" sz="1100" dirty="0">
                <a:effectLst/>
                <a:latin typeface="Calibri" panose="020F0502020204030204" pitchFamily="34" charset="0"/>
                <a:ea typeface="Times New Roman" panose="02020603050405020304" pitchFamily="18" charset="0"/>
              </a:rPr>
              <a:t>and DFM will review the proposed guidance for CEC -  </a:t>
            </a:r>
            <a:r>
              <a:rPr lang="en-US" sz="1100" dirty="0">
                <a:effectLst/>
                <a:latin typeface="Calibri" panose="020F0502020204030204" pitchFamily="34" charset="0"/>
                <a:ea typeface="Times New Roman" panose="02020603050405020304" pitchFamily="18" charset="0"/>
                <a:hlinkClick r:id="rId5"/>
              </a:rPr>
              <a:t>Zoom Link</a:t>
            </a:r>
            <a:endParaRPr lang="en-US" sz="1100" dirty="0">
              <a:effectLst/>
              <a:ea typeface="Calibri" panose="020F0502020204030204" pitchFamily="34" charset="0"/>
            </a:endParaRPr>
          </a:p>
          <a:p>
            <a:endParaRPr lang="en-US" sz="400" dirty="0">
              <a:latin typeface="Calibri" panose="020F0502020204030204" pitchFamily="34" charset="0"/>
              <a:ea typeface="Calibri" panose="020F0502020204030204" pitchFamily="34" charset="0"/>
            </a:endParaRPr>
          </a:p>
        </p:txBody>
      </p:sp>
      <p:cxnSp>
        <p:nvCxnSpPr>
          <p:cNvPr id="8" name="Straight Connector 7">
            <a:extLst>
              <a:ext uri="{FF2B5EF4-FFF2-40B4-BE49-F238E27FC236}">
                <a16:creationId xmlns:a16="http://schemas.microsoft.com/office/drawing/2014/main" id="{B66E3AE0-1DB5-FB78-DECE-12DB0B44488D}"/>
              </a:ext>
            </a:extLst>
          </p:cNvPr>
          <p:cNvCxnSpPr>
            <a:cxnSpLocks/>
          </p:cNvCxnSpPr>
          <p:nvPr/>
        </p:nvCxnSpPr>
        <p:spPr>
          <a:xfrm>
            <a:off x="261184" y="4253211"/>
            <a:ext cx="7060960" cy="0"/>
          </a:xfrm>
          <a:prstGeom prst="line">
            <a:avLst/>
          </a:prstGeom>
          <a:ln>
            <a:solidFill>
              <a:srgbClr val="646464"/>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9119509-B055-2A1E-47CD-94225F7751DB}"/>
              </a:ext>
            </a:extLst>
          </p:cNvPr>
          <p:cNvSpPr txBox="1"/>
          <p:nvPr/>
        </p:nvSpPr>
        <p:spPr>
          <a:xfrm>
            <a:off x="228601" y="1245863"/>
            <a:ext cx="4069934" cy="276999"/>
          </a:xfrm>
          <a:prstGeom prst="rect">
            <a:avLst/>
          </a:prstGeom>
          <a:noFill/>
        </p:spPr>
        <p:txBody>
          <a:bodyPr wrap="square" rtlCol="0">
            <a:spAutoFit/>
          </a:bodyPr>
          <a:lstStyle/>
          <a:p>
            <a:r>
              <a:rPr lang="en-US" sz="1200" b="1" dirty="0"/>
              <a:t>FY2024 CEC Recommendations</a:t>
            </a:r>
          </a:p>
        </p:txBody>
      </p:sp>
      <p:sp>
        <p:nvSpPr>
          <p:cNvPr id="13" name="TextBox 12">
            <a:extLst>
              <a:ext uri="{FF2B5EF4-FFF2-40B4-BE49-F238E27FC236}">
                <a16:creationId xmlns:a16="http://schemas.microsoft.com/office/drawing/2014/main" id="{7D4BAE5B-9070-7983-7800-E4C5DCB1CFB0}"/>
              </a:ext>
            </a:extLst>
          </p:cNvPr>
          <p:cNvSpPr txBox="1"/>
          <p:nvPr/>
        </p:nvSpPr>
        <p:spPr>
          <a:xfrm>
            <a:off x="225652" y="5180015"/>
            <a:ext cx="3187581" cy="276999"/>
          </a:xfrm>
          <a:prstGeom prst="rect">
            <a:avLst/>
          </a:prstGeom>
          <a:noFill/>
        </p:spPr>
        <p:txBody>
          <a:bodyPr wrap="square" rtlCol="0">
            <a:spAutoFit/>
          </a:bodyPr>
          <a:lstStyle/>
          <a:p>
            <a:r>
              <a:rPr lang="en-US" sz="1200" b="1" dirty="0"/>
              <a:t>Informal HR Training Schedule</a:t>
            </a:r>
          </a:p>
        </p:txBody>
      </p:sp>
      <p:cxnSp>
        <p:nvCxnSpPr>
          <p:cNvPr id="14" name="Straight Connector 13">
            <a:extLst>
              <a:ext uri="{FF2B5EF4-FFF2-40B4-BE49-F238E27FC236}">
                <a16:creationId xmlns:a16="http://schemas.microsoft.com/office/drawing/2014/main" id="{9752CF2D-69A7-385C-F96A-1D9667C0CB22}"/>
              </a:ext>
            </a:extLst>
          </p:cNvPr>
          <p:cNvCxnSpPr>
            <a:cxnSpLocks/>
          </p:cNvCxnSpPr>
          <p:nvPr/>
        </p:nvCxnSpPr>
        <p:spPr>
          <a:xfrm>
            <a:off x="314594" y="1522862"/>
            <a:ext cx="7103691" cy="0"/>
          </a:xfrm>
          <a:prstGeom prst="line">
            <a:avLst/>
          </a:prstGeom>
          <a:ln>
            <a:solidFill>
              <a:srgbClr val="646464"/>
            </a:solidFill>
          </a:ln>
        </p:spPr>
        <p:style>
          <a:lnRef idx="1">
            <a:schemeClr val="accent1"/>
          </a:lnRef>
          <a:fillRef idx="0">
            <a:schemeClr val="accent1"/>
          </a:fillRef>
          <a:effectRef idx="0">
            <a:schemeClr val="accent1"/>
          </a:effectRef>
          <a:fontRef idx="minor">
            <a:schemeClr val="tx1"/>
          </a:fontRef>
        </p:style>
      </p:cxnSp>
      <p:sp>
        <p:nvSpPr>
          <p:cNvPr id="20" name="Rectangle 2">
            <a:extLst>
              <a:ext uri="{FF2B5EF4-FFF2-40B4-BE49-F238E27FC236}">
                <a16:creationId xmlns:a16="http://schemas.microsoft.com/office/drawing/2014/main" id="{0E468F14-8A77-1720-3ED1-DDD0BAB9F08A}"/>
              </a:ext>
            </a:extLst>
          </p:cNvPr>
          <p:cNvSpPr>
            <a:spLocks noChangeArrowheads="1"/>
          </p:cNvSpPr>
          <p:nvPr/>
        </p:nvSpPr>
        <p:spPr bwMode="auto">
          <a:xfrm>
            <a:off x="2286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TextBox 21">
            <a:extLst>
              <a:ext uri="{FF2B5EF4-FFF2-40B4-BE49-F238E27FC236}">
                <a16:creationId xmlns:a16="http://schemas.microsoft.com/office/drawing/2014/main" id="{6F0BFA60-E879-5E4B-401F-CFCE7108CD43}"/>
              </a:ext>
            </a:extLst>
          </p:cNvPr>
          <p:cNvSpPr txBox="1"/>
          <p:nvPr/>
        </p:nvSpPr>
        <p:spPr>
          <a:xfrm>
            <a:off x="225652" y="5485603"/>
            <a:ext cx="7210512" cy="2123658"/>
          </a:xfrm>
          <a:prstGeom prst="rect">
            <a:avLst/>
          </a:prstGeom>
          <a:noFill/>
        </p:spPr>
        <p:txBody>
          <a:bodyPr wrap="square" rtlCol="0">
            <a:spAutoFit/>
          </a:bodyPr>
          <a:lstStyle/>
          <a:p>
            <a:pPr marL="0" marR="0">
              <a:spcBef>
                <a:spcPts val="0"/>
              </a:spcBef>
              <a:spcAft>
                <a:spcPts val="0"/>
              </a:spcAft>
            </a:pPr>
            <a:r>
              <a:rPr lang="en-US" sz="1100" dirty="0">
                <a:effectLst/>
              </a:rPr>
              <a:t>Thursday, January 19</a:t>
            </a:r>
            <a:r>
              <a:rPr lang="en-US" sz="1100" baseline="30000" dirty="0">
                <a:effectLst/>
              </a:rPr>
              <a:t>th</a:t>
            </a:r>
            <a:r>
              <a:rPr lang="en-US" sz="1100" dirty="0">
                <a:effectLst/>
              </a:rPr>
              <a:t> – </a:t>
            </a:r>
            <a:r>
              <a:rPr lang="en-US" sz="1100" b="1" dirty="0">
                <a:effectLst/>
              </a:rPr>
              <a:t>Statewide Policies – Leave</a:t>
            </a:r>
            <a:r>
              <a:rPr lang="en-US" sz="1100" dirty="0">
                <a:effectLst/>
              </a:rPr>
              <a:t> (Andrea Ryan) – 10:00 am PT / 11:00 am MT</a:t>
            </a:r>
          </a:p>
          <a:p>
            <a:pPr marL="342900" marR="0">
              <a:spcBef>
                <a:spcPts val="0"/>
              </a:spcBef>
              <a:spcAft>
                <a:spcPts val="0"/>
              </a:spcAft>
            </a:pPr>
            <a:r>
              <a:rPr lang="en-US" sz="1100" dirty="0">
                <a:effectLst/>
              </a:rPr>
              <a:t>	</a:t>
            </a:r>
            <a:r>
              <a:rPr lang="en-US" sz="1100" dirty="0">
                <a:effectLst/>
                <a:hlinkClick r:id="rId6"/>
              </a:rPr>
              <a:t>Link</a:t>
            </a:r>
            <a:r>
              <a:rPr lang="en-US" sz="1100" dirty="0">
                <a:effectLst/>
              </a:rPr>
              <a:t> to watch recording (</a:t>
            </a:r>
            <a:r>
              <a:rPr lang="en-US" sz="1100" dirty="0">
                <a:solidFill>
                  <a:srgbClr val="232333"/>
                </a:solidFill>
                <a:effectLst/>
              </a:rPr>
              <a:t>Passcode: </a:t>
            </a:r>
            <a:r>
              <a:rPr lang="en-US" sz="1100" dirty="0" err="1">
                <a:solidFill>
                  <a:srgbClr val="232333"/>
                </a:solidFill>
                <a:effectLst/>
              </a:rPr>
              <a:t>ir</a:t>
            </a:r>
            <a:r>
              <a:rPr lang="en-US" sz="1100" dirty="0">
                <a:solidFill>
                  <a:srgbClr val="232333"/>
                </a:solidFill>
                <a:effectLst/>
              </a:rPr>
              <a:t>=11Q?y )</a:t>
            </a:r>
            <a:endParaRPr lang="en-US" sz="1100" dirty="0">
              <a:effectLst/>
            </a:endParaRPr>
          </a:p>
          <a:p>
            <a:pPr marL="342900" marR="0">
              <a:spcBef>
                <a:spcPts val="0"/>
              </a:spcBef>
              <a:spcAft>
                <a:spcPts val="0"/>
              </a:spcAft>
            </a:pPr>
            <a:r>
              <a:rPr lang="en-US" sz="1100" dirty="0">
                <a:effectLst/>
              </a:rPr>
              <a:t> </a:t>
            </a:r>
          </a:p>
          <a:p>
            <a:pPr marL="0" marR="0">
              <a:spcBef>
                <a:spcPts val="0"/>
              </a:spcBef>
              <a:spcAft>
                <a:spcPts val="0"/>
              </a:spcAft>
            </a:pPr>
            <a:r>
              <a:rPr lang="en-US" sz="1100" dirty="0">
                <a:effectLst/>
              </a:rPr>
              <a:t> Tuesday, January 24</a:t>
            </a:r>
            <a:r>
              <a:rPr lang="en-US" sz="1100" baseline="30000" dirty="0">
                <a:effectLst/>
              </a:rPr>
              <a:t>th</a:t>
            </a:r>
            <a:r>
              <a:rPr lang="en-US" sz="1100" dirty="0">
                <a:effectLst/>
              </a:rPr>
              <a:t> – </a:t>
            </a:r>
            <a:r>
              <a:rPr lang="en-US" sz="1100" b="1" dirty="0">
                <a:effectLst/>
              </a:rPr>
              <a:t>IPOPS</a:t>
            </a:r>
            <a:r>
              <a:rPr lang="en-US" sz="1100" dirty="0">
                <a:effectLst/>
              </a:rPr>
              <a:t> (Angie Baker) – 1:00 pm PT / 2:00 PM MT</a:t>
            </a:r>
          </a:p>
          <a:p>
            <a:pPr marL="0" marR="0">
              <a:spcBef>
                <a:spcPts val="0"/>
              </a:spcBef>
              <a:spcAft>
                <a:spcPts val="0"/>
              </a:spcAft>
            </a:pPr>
            <a:r>
              <a:rPr lang="en-US" sz="1100" dirty="0">
                <a:effectLst/>
              </a:rPr>
              <a:t> 	</a:t>
            </a:r>
            <a:r>
              <a:rPr lang="en-US" sz="1100" dirty="0">
                <a:effectLst/>
                <a:hlinkClick r:id="rId7"/>
              </a:rPr>
              <a:t>Join Zoom Meeting</a:t>
            </a:r>
            <a:r>
              <a:rPr lang="en-US" sz="1100" dirty="0">
                <a:effectLst/>
              </a:rPr>
              <a:t>   (Meeting ID: 876 4790 3731)</a:t>
            </a:r>
          </a:p>
          <a:p>
            <a:pPr marL="0" marR="0">
              <a:spcBef>
                <a:spcPts val="0"/>
              </a:spcBef>
              <a:spcAft>
                <a:spcPts val="0"/>
              </a:spcAft>
            </a:pPr>
            <a:r>
              <a:rPr lang="en-US" sz="1100" dirty="0">
                <a:effectLst/>
              </a:rPr>
              <a:t> </a:t>
            </a:r>
          </a:p>
          <a:p>
            <a:pPr marL="0" marR="0">
              <a:spcBef>
                <a:spcPts val="0"/>
              </a:spcBef>
              <a:spcAft>
                <a:spcPts val="0"/>
              </a:spcAft>
            </a:pPr>
            <a:r>
              <a:rPr lang="en-US" sz="1100" dirty="0">
                <a:effectLst/>
              </a:rPr>
              <a:t>Thursday, January 26</a:t>
            </a:r>
            <a:r>
              <a:rPr lang="en-US" sz="1100" baseline="30000" dirty="0">
                <a:effectLst/>
              </a:rPr>
              <a:t>th</a:t>
            </a:r>
            <a:r>
              <a:rPr lang="en-US" sz="1100" dirty="0">
                <a:effectLst/>
              </a:rPr>
              <a:t> – </a:t>
            </a:r>
            <a:r>
              <a:rPr lang="en-US" sz="1100" b="1" dirty="0">
                <a:effectLst/>
              </a:rPr>
              <a:t>Benefits – Medical, Dental, Vision, Disability </a:t>
            </a:r>
            <a:r>
              <a:rPr lang="en-US" sz="1100" dirty="0">
                <a:effectLst/>
              </a:rPr>
              <a:t>(Office of Group Insurance) – 8:30 am PT / 9:30 MT</a:t>
            </a:r>
          </a:p>
          <a:p>
            <a:pPr marL="0" marR="0">
              <a:spcBef>
                <a:spcPts val="0"/>
              </a:spcBef>
              <a:spcAft>
                <a:spcPts val="0"/>
              </a:spcAft>
            </a:pPr>
            <a:r>
              <a:rPr lang="en-US" sz="1100" dirty="0">
                <a:effectLst/>
              </a:rPr>
              <a:t> 	</a:t>
            </a:r>
            <a:r>
              <a:rPr lang="en-US" sz="1100" dirty="0">
                <a:effectLst/>
                <a:hlinkClick r:id="rId8"/>
              </a:rPr>
              <a:t>Join Zoom Meeting</a:t>
            </a:r>
            <a:r>
              <a:rPr lang="en-US" sz="1100" dirty="0"/>
              <a:t>  (</a:t>
            </a:r>
            <a:r>
              <a:rPr lang="en-US" sz="1100" dirty="0">
                <a:effectLst/>
              </a:rPr>
              <a:t>Meeting ID: 896 0323 6220)</a:t>
            </a:r>
          </a:p>
          <a:p>
            <a:pPr marL="0" marR="0">
              <a:spcBef>
                <a:spcPts val="0"/>
              </a:spcBef>
              <a:spcAft>
                <a:spcPts val="0"/>
              </a:spcAft>
            </a:pPr>
            <a:r>
              <a:rPr lang="en-US" sz="1100" dirty="0">
                <a:effectLst/>
              </a:rPr>
              <a:t> </a:t>
            </a:r>
          </a:p>
          <a:p>
            <a:pPr marL="0" marR="0">
              <a:spcBef>
                <a:spcPts val="0"/>
              </a:spcBef>
              <a:spcAft>
                <a:spcPts val="0"/>
              </a:spcAft>
            </a:pPr>
            <a:r>
              <a:rPr lang="en-US" sz="1100" dirty="0">
                <a:effectLst/>
              </a:rPr>
              <a:t>Tuesday, January 31</a:t>
            </a:r>
            <a:r>
              <a:rPr lang="en-US" sz="1100" baseline="30000" dirty="0">
                <a:effectLst/>
              </a:rPr>
              <a:t>st</a:t>
            </a:r>
            <a:r>
              <a:rPr lang="en-US" sz="1100" dirty="0">
                <a:effectLst/>
              </a:rPr>
              <a:t> – </a:t>
            </a:r>
            <a:r>
              <a:rPr lang="en-US" sz="1100" b="1" dirty="0">
                <a:effectLst/>
              </a:rPr>
              <a:t>Benefits – Retirement</a:t>
            </a:r>
            <a:r>
              <a:rPr lang="en-US" sz="1100" dirty="0">
                <a:effectLst/>
              </a:rPr>
              <a:t> (Carlin Hill) – 1:00 pm PT / 2:00 PM MT</a:t>
            </a:r>
          </a:p>
          <a:p>
            <a:pPr marL="0" marR="0">
              <a:spcBef>
                <a:spcPts val="0"/>
              </a:spcBef>
              <a:spcAft>
                <a:spcPts val="0"/>
              </a:spcAft>
            </a:pPr>
            <a:r>
              <a:rPr lang="en-US" sz="1100" dirty="0">
                <a:effectLst/>
              </a:rPr>
              <a:t>  	</a:t>
            </a:r>
            <a:r>
              <a:rPr lang="en-US" sz="1100" dirty="0">
                <a:effectLst/>
                <a:hlinkClick r:id="rId9"/>
              </a:rPr>
              <a:t>Join Zoom Meeting</a:t>
            </a:r>
            <a:r>
              <a:rPr lang="en-US" sz="1100" dirty="0">
                <a:effectLst/>
              </a:rPr>
              <a:t> (Meeting ID: 898 9338 8918)</a:t>
            </a:r>
          </a:p>
          <a:p>
            <a:pPr marL="0" marR="0" algn="ctr">
              <a:spcBef>
                <a:spcPts val="0"/>
              </a:spcBef>
              <a:spcAft>
                <a:spcPts val="0"/>
              </a:spcAft>
            </a:pPr>
            <a:r>
              <a:rPr lang="en-US" sz="1100" b="1" dirty="0">
                <a:effectLst/>
              </a:rPr>
              <a:t>NO need to register – just join the Zoom meeting to attend.  </a:t>
            </a:r>
          </a:p>
        </p:txBody>
      </p:sp>
      <p:sp>
        <p:nvSpPr>
          <p:cNvPr id="25" name="Rectangle 4">
            <a:extLst>
              <a:ext uri="{FF2B5EF4-FFF2-40B4-BE49-F238E27FC236}">
                <a16:creationId xmlns:a16="http://schemas.microsoft.com/office/drawing/2014/main" id="{B63A661D-0B98-440A-C584-4B370A516602}"/>
              </a:ext>
            </a:extLst>
          </p:cNvPr>
          <p:cNvSpPr>
            <a:spLocks noChangeArrowheads="1"/>
          </p:cNvSpPr>
          <p:nvPr/>
        </p:nvSpPr>
        <p:spPr bwMode="auto">
          <a:xfrm>
            <a:off x="0" y="0"/>
            <a:ext cx="7772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5" name="Straight Connector 4">
            <a:extLst>
              <a:ext uri="{FF2B5EF4-FFF2-40B4-BE49-F238E27FC236}">
                <a16:creationId xmlns:a16="http://schemas.microsoft.com/office/drawing/2014/main" id="{75559AB9-B7D7-D39B-88D2-A5B3333A3686}"/>
              </a:ext>
            </a:extLst>
          </p:cNvPr>
          <p:cNvCxnSpPr>
            <a:cxnSpLocks/>
          </p:cNvCxnSpPr>
          <p:nvPr/>
        </p:nvCxnSpPr>
        <p:spPr>
          <a:xfrm>
            <a:off x="250865" y="3421691"/>
            <a:ext cx="7142149" cy="0"/>
          </a:xfrm>
          <a:prstGeom prst="line">
            <a:avLst/>
          </a:prstGeom>
          <a:ln>
            <a:solidFill>
              <a:srgbClr val="646464"/>
            </a:solidFill>
          </a:ln>
        </p:spPr>
        <p:style>
          <a:lnRef idx="1">
            <a:schemeClr val="accent1"/>
          </a:lnRef>
          <a:fillRef idx="0">
            <a:schemeClr val="accent1"/>
          </a:fillRef>
          <a:effectRef idx="0">
            <a:schemeClr val="accent1"/>
          </a:effectRef>
          <a:fontRef idx="minor">
            <a:schemeClr val="tx1"/>
          </a:fontRef>
        </p:style>
      </p:cxnSp>
      <p:pic>
        <p:nvPicPr>
          <p:cNvPr id="1026" name="Picture 2">
            <a:extLst>
              <a:ext uri="{FF2B5EF4-FFF2-40B4-BE49-F238E27FC236}">
                <a16:creationId xmlns:a16="http://schemas.microsoft.com/office/drawing/2014/main" id="{40A25854-C6A0-8523-E122-F67B67E2095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2090" y="560345"/>
            <a:ext cx="1401510" cy="44799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8951FC50-80BD-A4F4-7C75-27BBAEB01079}"/>
              </a:ext>
            </a:extLst>
          </p:cNvPr>
          <p:cNvSpPr txBox="1"/>
          <p:nvPr/>
        </p:nvSpPr>
        <p:spPr>
          <a:xfrm>
            <a:off x="2109744" y="617774"/>
            <a:ext cx="3552912" cy="369332"/>
          </a:xfrm>
          <a:prstGeom prst="rect">
            <a:avLst/>
          </a:prstGeom>
          <a:noFill/>
        </p:spPr>
        <p:txBody>
          <a:bodyPr wrap="square" rtlCol="0">
            <a:spAutoFit/>
          </a:bodyPr>
          <a:lstStyle/>
          <a:p>
            <a:pPr algn="ctr"/>
            <a:r>
              <a:rPr lang="en-US" b="1" dirty="0"/>
              <a:t>Information &amp; Updates 1.20.2023</a:t>
            </a:r>
          </a:p>
        </p:txBody>
      </p:sp>
      <p:sp>
        <p:nvSpPr>
          <p:cNvPr id="7" name="TextBox 6">
            <a:extLst>
              <a:ext uri="{FF2B5EF4-FFF2-40B4-BE49-F238E27FC236}">
                <a16:creationId xmlns:a16="http://schemas.microsoft.com/office/drawing/2014/main" id="{C79B8E05-8152-3424-A75F-E1974E6FA2A1}"/>
              </a:ext>
            </a:extLst>
          </p:cNvPr>
          <p:cNvSpPr txBox="1"/>
          <p:nvPr/>
        </p:nvSpPr>
        <p:spPr>
          <a:xfrm>
            <a:off x="228431" y="3421691"/>
            <a:ext cx="7210512" cy="600164"/>
          </a:xfrm>
          <a:prstGeom prst="rect">
            <a:avLst/>
          </a:prstGeom>
          <a:noFill/>
        </p:spPr>
        <p:txBody>
          <a:bodyPr wrap="square" rtlCol="0">
            <a:spAutoFit/>
          </a:bodyPr>
          <a:lstStyle/>
          <a:p>
            <a:pPr marL="0" marR="0">
              <a:spcBef>
                <a:spcPts val="0"/>
              </a:spcBef>
              <a:spcAft>
                <a:spcPts val="0"/>
              </a:spcAft>
            </a:pPr>
            <a:r>
              <a:rPr lang="en-US" sz="1100" dirty="0">
                <a:solidFill>
                  <a:srgbClr val="000000"/>
                </a:solidFill>
                <a:effectLst/>
                <a:ea typeface="Calibri" panose="020F0502020204030204" pitchFamily="34" charset="0"/>
                <a:cs typeface="Calibri" panose="020F0502020204030204" pitchFamily="34" charset="0"/>
              </a:rPr>
              <a:t>At last week’s HRO meeting, we heard several agencies express that they want to hear more details on when staff will be trained on how to use LUMA.  We are coordinating a stand-alone meeting for this topic so that our LUMA subject matter experts can give us all an updated status report.  Look for future communication on the date for this meeting.</a:t>
            </a:r>
          </a:p>
        </p:txBody>
      </p:sp>
      <p:sp>
        <p:nvSpPr>
          <p:cNvPr id="29" name="TextBox 28">
            <a:extLst>
              <a:ext uri="{FF2B5EF4-FFF2-40B4-BE49-F238E27FC236}">
                <a16:creationId xmlns:a16="http://schemas.microsoft.com/office/drawing/2014/main" id="{4E827F4C-1919-6A8D-CE30-C8AEE30946ED}"/>
              </a:ext>
            </a:extLst>
          </p:cNvPr>
          <p:cNvSpPr txBox="1"/>
          <p:nvPr/>
        </p:nvSpPr>
        <p:spPr>
          <a:xfrm>
            <a:off x="225652" y="4028605"/>
            <a:ext cx="7298107" cy="1184940"/>
          </a:xfrm>
          <a:prstGeom prst="rect">
            <a:avLst/>
          </a:prstGeom>
          <a:noFill/>
        </p:spPr>
        <p:txBody>
          <a:bodyPr wrap="square" rtlCol="0">
            <a:spAutoFit/>
          </a:bodyPr>
          <a:lstStyle/>
          <a:p>
            <a:r>
              <a:rPr lang="en-US" sz="1200" b="1" dirty="0"/>
              <a:t>St. Luke’s On Demand</a:t>
            </a:r>
          </a:p>
          <a:p>
            <a:endParaRPr lang="en-US" sz="400" b="1" dirty="0"/>
          </a:p>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On February 1, 2023, we will be going live with the St. Luke’s On-Demand program for workers’ compensation accidents and injuries. This program will be a virtual medical treatment platform that will be offered in addition to our workers’ compensation preferred providers. In the next couple of weeks, we will be providing more information on how to use the on-demand program and when to use the on-demand program. If you have any questions feel free to contact Courtney Butler, Occupational Health Manager at </a:t>
            </a:r>
            <a:r>
              <a:rPr lang="en-US" sz="11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11"/>
              </a:rPr>
              <a:t>Courtney.butler@dhr.idaho.gov</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t>
            </a:r>
          </a:p>
        </p:txBody>
      </p:sp>
      <p:sp>
        <p:nvSpPr>
          <p:cNvPr id="32" name="TextBox 31">
            <a:extLst>
              <a:ext uri="{FF2B5EF4-FFF2-40B4-BE49-F238E27FC236}">
                <a16:creationId xmlns:a16="http://schemas.microsoft.com/office/drawing/2014/main" id="{1BB2F6EE-598E-133C-D2B1-4DD665754C59}"/>
              </a:ext>
            </a:extLst>
          </p:cNvPr>
          <p:cNvSpPr txBox="1"/>
          <p:nvPr/>
        </p:nvSpPr>
        <p:spPr>
          <a:xfrm>
            <a:off x="209371" y="3144692"/>
            <a:ext cx="2907041" cy="276999"/>
          </a:xfrm>
          <a:prstGeom prst="rect">
            <a:avLst/>
          </a:prstGeom>
          <a:noFill/>
        </p:spPr>
        <p:txBody>
          <a:bodyPr wrap="square" rtlCol="0">
            <a:spAutoFit/>
          </a:bodyPr>
          <a:lstStyle/>
          <a:p>
            <a:r>
              <a:rPr lang="en-US" sz="1200" b="1" dirty="0"/>
              <a:t>LUMA Training</a:t>
            </a:r>
          </a:p>
        </p:txBody>
      </p:sp>
      <p:cxnSp>
        <p:nvCxnSpPr>
          <p:cNvPr id="33" name="Straight Connector 32">
            <a:extLst>
              <a:ext uri="{FF2B5EF4-FFF2-40B4-BE49-F238E27FC236}">
                <a16:creationId xmlns:a16="http://schemas.microsoft.com/office/drawing/2014/main" id="{522022DA-C3ED-91FE-6CB2-477842E94C47}"/>
              </a:ext>
            </a:extLst>
          </p:cNvPr>
          <p:cNvCxnSpPr>
            <a:cxnSpLocks/>
          </p:cNvCxnSpPr>
          <p:nvPr/>
        </p:nvCxnSpPr>
        <p:spPr>
          <a:xfrm>
            <a:off x="320966" y="5485603"/>
            <a:ext cx="7103691" cy="0"/>
          </a:xfrm>
          <a:prstGeom prst="line">
            <a:avLst/>
          </a:prstGeom>
          <a:ln>
            <a:solidFill>
              <a:srgbClr val="646464"/>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DD551A8A-D55A-09C8-49CF-A0AA7E94473D}"/>
              </a:ext>
            </a:extLst>
          </p:cNvPr>
          <p:cNvCxnSpPr>
            <a:cxnSpLocks/>
          </p:cNvCxnSpPr>
          <p:nvPr/>
        </p:nvCxnSpPr>
        <p:spPr>
          <a:xfrm>
            <a:off x="261184" y="8570222"/>
            <a:ext cx="7103691" cy="0"/>
          </a:xfrm>
          <a:prstGeom prst="line">
            <a:avLst/>
          </a:prstGeom>
          <a:ln>
            <a:solidFill>
              <a:srgbClr val="646464"/>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C1AFC55-3AA7-2A90-56E2-FDA1BBD0793A}"/>
              </a:ext>
            </a:extLst>
          </p:cNvPr>
          <p:cNvSpPr txBox="1"/>
          <p:nvPr/>
        </p:nvSpPr>
        <p:spPr>
          <a:xfrm>
            <a:off x="202950" y="8269940"/>
            <a:ext cx="2907041" cy="276999"/>
          </a:xfrm>
          <a:prstGeom prst="rect">
            <a:avLst/>
          </a:prstGeom>
          <a:noFill/>
        </p:spPr>
        <p:txBody>
          <a:bodyPr wrap="square" rtlCol="0">
            <a:spAutoFit/>
          </a:bodyPr>
          <a:lstStyle/>
          <a:p>
            <a:r>
              <a:rPr lang="en-US" sz="1200" b="1" dirty="0"/>
              <a:t>DHR Legislative Update</a:t>
            </a:r>
          </a:p>
        </p:txBody>
      </p:sp>
      <p:sp>
        <p:nvSpPr>
          <p:cNvPr id="11" name="TextBox 10">
            <a:extLst>
              <a:ext uri="{FF2B5EF4-FFF2-40B4-BE49-F238E27FC236}">
                <a16:creationId xmlns:a16="http://schemas.microsoft.com/office/drawing/2014/main" id="{68ACD8E8-FDF2-DE75-9643-3AB9F506CB4E}"/>
              </a:ext>
            </a:extLst>
          </p:cNvPr>
          <p:cNvSpPr txBox="1"/>
          <p:nvPr/>
        </p:nvSpPr>
        <p:spPr>
          <a:xfrm>
            <a:off x="228601" y="7562054"/>
            <a:ext cx="2907041" cy="276999"/>
          </a:xfrm>
          <a:prstGeom prst="rect">
            <a:avLst/>
          </a:prstGeom>
          <a:noFill/>
        </p:spPr>
        <p:txBody>
          <a:bodyPr wrap="square" rtlCol="0">
            <a:spAutoFit/>
          </a:bodyPr>
          <a:lstStyle/>
          <a:p>
            <a:r>
              <a:rPr lang="en-US" sz="1200" b="1" dirty="0"/>
              <a:t>HR Modernization Org Charts</a:t>
            </a:r>
          </a:p>
        </p:txBody>
      </p:sp>
      <p:cxnSp>
        <p:nvCxnSpPr>
          <p:cNvPr id="12" name="Straight Connector 11">
            <a:extLst>
              <a:ext uri="{FF2B5EF4-FFF2-40B4-BE49-F238E27FC236}">
                <a16:creationId xmlns:a16="http://schemas.microsoft.com/office/drawing/2014/main" id="{820145D5-264C-ACD4-23C2-8A8E9FF0A4A2}"/>
              </a:ext>
            </a:extLst>
          </p:cNvPr>
          <p:cNvCxnSpPr>
            <a:cxnSpLocks/>
          </p:cNvCxnSpPr>
          <p:nvPr/>
        </p:nvCxnSpPr>
        <p:spPr>
          <a:xfrm>
            <a:off x="279063" y="7840617"/>
            <a:ext cx="7103691" cy="0"/>
          </a:xfrm>
          <a:prstGeom prst="line">
            <a:avLst/>
          </a:prstGeom>
          <a:ln>
            <a:solidFill>
              <a:srgbClr val="646464"/>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A91C5A74-73D5-C2C9-06B8-5595A1FF00D1}"/>
              </a:ext>
            </a:extLst>
          </p:cNvPr>
          <p:cNvSpPr txBox="1"/>
          <p:nvPr/>
        </p:nvSpPr>
        <p:spPr>
          <a:xfrm>
            <a:off x="209371" y="7839053"/>
            <a:ext cx="7103691" cy="430887"/>
          </a:xfrm>
          <a:prstGeom prst="rect">
            <a:avLst/>
          </a:prstGeom>
          <a:noFill/>
        </p:spPr>
        <p:txBody>
          <a:bodyPr wrap="square" rtlCol="0">
            <a:spAutoFit/>
          </a:bodyPr>
          <a:lstStyle/>
          <a:p>
            <a:r>
              <a:rPr lang="en-US" sz="1100" dirty="0"/>
              <a:t>We are in the process of updating the website for HR Modernization to keep it up to date.  We will have an updated FAQ that encompasses all those that have been answered into one document.  We will be removing items that are out of date.</a:t>
            </a:r>
          </a:p>
        </p:txBody>
      </p:sp>
      <p:sp>
        <p:nvSpPr>
          <p:cNvPr id="17" name="TextBox 16">
            <a:extLst>
              <a:ext uri="{FF2B5EF4-FFF2-40B4-BE49-F238E27FC236}">
                <a16:creationId xmlns:a16="http://schemas.microsoft.com/office/drawing/2014/main" id="{0A1F6F69-E49B-1E7D-D657-C3688E613BB7}"/>
              </a:ext>
            </a:extLst>
          </p:cNvPr>
          <p:cNvSpPr txBox="1"/>
          <p:nvPr/>
        </p:nvSpPr>
        <p:spPr>
          <a:xfrm>
            <a:off x="202950" y="8574625"/>
            <a:ext cx="6036815" cy="1277273"/>
          </a:xfrm>
          <a:prstGeom prst="rect">
            <a:avLst/>
          </a:prstGeom>
          <a:noFill/>
        </p:spPr>
        <p:txBody>
          <a:bodyPr wrap="square">
            <a:spAutoFit/>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DHR’s bills are being printed. We will send out information once we have a hearing date.</a:t>
            </a:r>
          </a:p>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The bills are as follows:</a:t>
            </a:r>
          </a:p>
          <a:p>
            <a:pPr lvl="2"/>
            <a:r>
              <a:rPr lang="en-US" sz="11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12"/>
              </a:rPr>
              <a:t>HB0013</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 Human Resources, Terminology</a:t>
            </a:r>
          </a:p>
          <a:p>
            <a:pPr lvl="2"/>
            <a:r>
              <a:rPr lang="en-US" sz="11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13"/>
              </a:rPr>
              <a:t>HB0014</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 Human Resources, Compensation</a:t>
            </a:r>
          </a:p>
          <a:p>
            <a:pPr lvl="2"/>
            <a:r>
              <a:rPr lang="en-US" sz="11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14"/>
              </a:rPr>
              <a:t>HB0015</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 Division of Human Resources</a:t>
            </a:r>
          </a:p>
          <a:p>
            <a:pPr lvl="2"/>
            <a:r>
              <a:rPr lang="en-US" sz="11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15"/>
              </a:rPr>
              <a:t>HB0016</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 Human Resources, Apprenticeships</a:t>
            </a:r>
          </a:p>
          <a:p>
            <a:pPr lvl="2"/>
            <a:r>
              <a:rPr lang="en-US" sz="110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16"/>
              </a:rPr>
              <a:t>HB0017</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 State Personnel, Overtime Work</a:t>
            </a:r>
          </a:p>
        </p:txBody>
      </p:sp>
    </p:spTree>
    <p:extLst>
      <p:ext uri="{BB962C8B-B14F-4D97-AF65-F5344CB8AC3E}">
        <p14:creationId xmlns:p14="http://schemas.microsoft.com/office/powerpoint/2010/main" val="28216368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1770</TotalTime>
  <Words>566</Words>
  <Application>Microsoft Office PowerPoint</Application>
  <PresentationFormat>Custom</PresentationFormat>
  <Paragraphs>39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Ross</dc:creator>
  <cp:lastModifiedBy>Andrea Ryan</cp:lastModifiedBy>
  <cp:revision>38</cp:revision>
  <dcterms:created xsi:type="dcterms:W3CDTF">2022-11-04T16:11:58Z</dcterms:created>
  <dcterms:modified xsi:type="dcterms:W3CDTF">2023-01-20T20:53:36Z</dcterms:modified>
</cp:coreProperties>
</file>