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7772400" cy="100584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A4E3"/>
    <a:srgbClr val="646464"/>
    <a:srgbClr val="4096A4"/>
    <a:srgbClr val="2A8BB7"/>
    <a:srgbClr val="A5BE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6357" autoAdjust="0"/>
  </p:normalViewPr>
  <p:slideViewPr>
    <p:cSldViewPr snapToGrid="0">
      <p:cViewPr varScale="1">
        <p:scale>
          <a:sx n="105" d="100"/>
          <a:sy n="105" d="100"/>
        </p:scale>
        <p:origin x="4080" y="19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69967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16203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405908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07062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629975-13C3-4270-B4CE-FAC2A43E496F}"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93171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629975-13C3-4270-B4CE-FAC2A43E496F}"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56034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629975-13C3-4270-B4CE-FAC2A43E496F}"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29278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629975-13C3-4270-B4CE-FAC2A43E496F}" type="datetimeFigureOut">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23820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29975-13C3-4270-B4CE-FAC2A43E496F}" type="datetimeFigureOut">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20785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D629975-13C3-4270-B4CE-FAC2A43E496F}"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355560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D629975-13C3-4270-B4CE-FAC2A43E496F}"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6079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D629975-13C3-4270-B4CE-FAC2A43E496F}" type="datetimeFigureOut">
              <a:rPr lang="en-US" smtClean="0"/>
              <a:t>1/27/2023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C71A89D2-7ABC-4A25-8BDC-EB68E2DAD218}" type="slidenum">
              <a:rPr lang="en-US" smtClean="0"/>
              <a:t>‹#›</a:t>
            </a:fld>
            <a:endParaRPr lang="en-US"/>
          </a:p>
        </p:txBody>
      </p:sp>
    </p:spTree>
    <p:extLst>
      <p:ext uri="{BB962C8B-B14F-4D97-AF65-F5344CB8AC3E}">
        <p14:creationId xmlns:p14="http://schemas.microsoft.com/office/powerpoint/2010/main" val="38731231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us06web.zoom.us/rec/share/2JwYpoSsPvSYs8K26mhtZHrJhiH_Mvz5oFSxF3Ii8W2lxLA4ZG8fQRL_H0J-fjwC.HKUE-cUflLjX-FFF" TargetMode="External"/><Relationship Id="rId3" Type="http://schemas.openxmlformats.org/officeDocument/2006/relationships/hyperlink" Target="https://us06web.zoom.us/rec/share/2LZ3Fp7SXRgb0qCb_cAzjLsJybnAtpIPLboJH1vATxDvJZma2dSJnoEFYvYOOm1h.vT1HURmDtoD109u7" TargetMode="External"/><Relationship Id="rId7" Type="http://schemas.openxmlformats.org/officeDocument/2006/relationships/hyperlink" Target="https://us06web.zoom.us/rec/share/LJNKDIvSKqRzP5AxB2nQR-7bM_JK6tipA707hiuvscrhEFUcqSliJBGoVcbDwt81.IQBqRK65r_UktzJY" TargetMode="External"/><Relationship Id="rId2" Type="http://schemas.openxmlformats.org/officeDocument/2006/relationships/hyperlink" Target="https://insession.idaho.gov/IIS/2023/interim/Change%20in%20Employee%20Compensation%20Committee/230104_cec_0900AM-Meeting.mp4" TargetMode="External"/><Relationship Id="rId1" Type="http://schemas.openxmlformats.org/officeDocument/2006/relationships/slideLayout" Target="../slideLayouts/slideLayout1.xml"/><Relationship Id="rId6" Type="http://schemas.openxmlformats.org/officeDocument/2006/relationships/hyperlink" Target="https://us06web.zoom.us/j/89773628787" TargetMode="External"/><Relationship Id="rId11" Type="http://schemas.openxmlformats.org/officeDocument/2006/relationships/image" Target="../media/image1.png"/><Relationship Id="rId5" Type="http://schemas.openxmlformats.org/officeDocument/2006/relationships/hyperlink" Target="https://legislature.idaho.gov/sessioninfo/2023/joint/cec/" TargetMode="External"/><Relationship Id="rId10" Type="http://schemas.openxmlformats.org/officeDocument/2006/relationships/hyperlink" Target="https://us06web.zoom.us/j/89893388918" TargetMode="External"/><Relationship Id="rId4" Type="http://schemas.openxmlformats.org/officeDocument/2006/relationships/hyperlink" Target="https://us06web.zoom.us/rec/share/JZakooPh6CY9u2oOo6Y_8tRqSyK8rw6G5tyepnLfnJQCVbkAWa2XgwmcXCsgOAME.1vHYFGtLZhzC6i14" TargetMode="External"/><Relationship Id="rId9" Type="http://schemas.openxmlformats.org/officeDocument/2006/relationships/hyperlink" Target="https://us06web.zoom.us/rec/share/TVABGwtAYWvVOYzII2eYskGuk_VNlzdcrhAxOxUL77Um0_nWKfc8vj4dtc3ufvGc.yjX2Xl6WdrshJd4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4000">
              <a:schemeClr val="bg1"/>
            </a:gs>
            <a:gs pos="100000">
              <a:srgbClr val="05A4E3">
                <a:alpha val="26000"/>
              </a:srgbClr>
            </a:gs>
            <a:gs pos="100000">
              <a:srgbClr val="05A4E3"/>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CFE67D3-0661-664C-94E4-4FEA9AB221FD}"/>
              </a:ext>
            </a:extLst>
          </p:cNvPr>
          <p:cNvSpPr txBox="1"/>
          <p:nvPr/>
        </p:nvSpPr>
        <p:spPr>
          <a:xfrm>
            <a:off x="228601" y="1524426"/>
            <a:ext cx="7315198" cy="1846659"/>
          </a:xfrm>
          <a:prstGeom prst="rect">
            <a:avLst/>
          </a:prstGeom>
          <a:noFill/>
        </p:spPr>
        <p:txBody>
          <a:bodyPr wrap="square" rtlCol="0">
            <a:spAutoFit/>
          </a:bodyPr>
          <a:lstStyle/>
          <a:p>
            <a:r>
              <a:rPr lang="en-US" sz="1100" u="sng" dirty="0">
                <a:latin typeface="Calibri" panose="020F0502020204030204" pitchFamily="34" charset="0"/>
                <a:ea typeface="Calibri" panose="020F0502020204030204" pitchFamily="34" charset="0"/>
              </a:rPr>
              <a:t>Please mark calendars for the following CEC related events:</a:t>
            </a:r>
          </a:p>
          <a:p>
            <a:r>
              <a:rPr lang="en-US" sz="1100" dirty="0">
                <a:latin typeface="Calibri" panose="020F0502020204030204" pitchFamily="34" charset="0"/>
                <a:ea typeface="Calibri" panose="020F0502020204030204" pitchFamily="34" charset="0"/>
              </a:rPr>
              <a:t>01/04/23</a:t>
            </a:r>
            <a:r>
              <a:rPr lang="en-US" sz="1100" dirty="0">
                <a:effectLst/>
                <a:latin typeface="Calibri" panose="020F0502020204030204" pitchFamily="34" charset="0"/>
                <a:ea typeface="Calibri" panose="020F0502020204030204" pitchFamily="34" charset="0"/>
              </a:rPr>
              <a:t> – </a:t>
            </a:r>
            <a:r>
              <a:rPr lang="en-US" sz="1100" dirty="0">
                <a:latin typeface="Calibri" panose="020F0502020204030204" pitchFamily="34" charset="0"/>
                <a:ea typeface="Calibri" panose="020F0502020204030204" pitchFamily="34" charset="0"/>
              </a:rPr>
              <a:t>9am – 12:30pm CEC Committee Meeting – </a:t>
            </a:r>
            <a:r>
              <a:rPr lang="en-US" sz="1100" dirty="0">
                <a:latin typeface="Calibri" panose="020F0502020204030204" pitchFamily="34" charset="0"/>
                <a:ea typeface="Calibri" panose="020F0502020204030204" pitchFamily="34" charset="0"/>
                <a:hlinkClick r:id="rId2"/>
              </a:rPr>
              <a:t>Recording Link </a:t>
            </a:r>
            <a:endParaRPr lang="en-US" sz="1100" dirty="0">
              <a:latin typeface="Calibri" panose="020F0502020204030204" pitchFamily="34" charset="0"/>
              <a:ea typeface="Calibri" panose="020F0502020204030204" pitchFamily="34" charset="0"/>
            </a:endParaRPr>
          </a:p>
          <a:p>
            <a:r>
              <a:rPr lang="en-US" sz="1100" dirty="0">
                <a:latin typeface="Calibri" panose="020F0502020204030204" pitchFamily="34" charset="0"/>
                <a:ea typeface="Calibri" panose="020F0502020204030204" pitchFamily="34" charset="0"/>
              </a:rPr>
              <a:t>01/11/23</a:t>
            </a:r>
            <a:r>
              <a:rPr lang="en-US" sz="1100" dirty="0">
                <a:effectLst/>
                <a:latin typeface="Calibri" panose="020F0502020204030204" pitchFamily="34" charset="0"/>
                <a:ea typeface="Calibri" panose="020F0502020204030204" pitchFamily="34" charset="0"/>
              </a:rPr>
              <a:t> – </a:t>
            </a:r>
            <a:r>
              <a:rPr lang="en-US" sz="1100" dirty="0">
                <a:latin typeface="Calibri" panose="020F0502020204030204" pitchFamily="34" charset="0"/>
                <a:ea typeface="Calibri" panose="020F0502020204030204" pitchFamily="34" charset="0"/>
              </a:rPr>
              <a:t>CEC Committee Meeting – Canceled</a:t>
            </a:r>
          </a:p>
          <a:p>
            <a:r>
              <a:rPr lang="en-US" sz="1100" dirty="0"/>
              <a:t>01/13/23</a:t>
            </a:r>
            <a:r>
              <a:rPr lang="en-US" sz="1100" dirty="0">
                <a:effectLst/>
                <a:latin typeface="Calibri" panose="020F0502020204030204" pitchFamily="34" charset="0"/>
                <a:ea typeface="Calibri" panose="020F0502020204030204" pitchFamily="34" charset="0"/>
              </a:rPr>
              <a:t> – </a:t>
            </a:r>
            <a:r>
              <a:rPr lang="en-US" sz="1100" dirty="0"/>
              <a:t>10am MST DHR Overview of the legislative process for CEC – </a:t>
            </a:r>
            <a:r>
              <a:rPr lang="en-US" sz="1100" dirty="0">
                <a:hlinkClick r:id="rId3"/>
              </a:rPr>
              <a:t>Recording Link  </a:t>
            </a:r>
            <a:r>
              <a:rPr lang="en-US" sz="1100" dirty="0"/>
              <a:t>Passcode: </a:t>
            </a:r>
            <a:r>
              <a:rPr lang="en-US" sz="1100" dirty="0">
                <a:latin typeface="Calibri" panose="020F0502020204030204" pitchFamily="34" charset="0"/>
              </a:rPr>
              <a:t>?X39Vk@3</a:t>
            </a:r>
            <a:r>
              <a:rPr lang="en-US" sz="1100" dirty="0">
                <a:latin typeface="Calibri" panose="020F0502020204030204" pitchFamily="34" charset="0"/>
                <a:hlinkClick r:id="rId3">
                  <a:extLst>
                    <a:ext uri="{A12FA001-AC4F-418D-AE19-62706E023703}">
                      <ahyp:hlinkClr xmlns:ahyp="http://schemas.microsoft.com/office/drawing/2018/hyperlinkcolor" val="tx"/>
                    </a:ext>
                  </a:extLst>
                </a:hlinkClick>
              </a:rPr>
              <a:t> </a:t>
            </a:r>
            <a:endParaRPr lang="en-US" sz="1100" dirty="0">
              <a:latin typeface="Calibri" panose="020F0502020204030204" pitchFamily="34" charset="0"/>
            </a:endParaRPr>
          </a:p>
          <a:p>
            <a:r>
              <a:rPr lang="en-US" sz="1100" dirty="0">
                <a:effectLst/>
                <a:latin typeface="Calibri" panose="020F0502020204030204" pitchFamily="34" charset="0"/>
                <a:ea typeface="Calibri" panose="020F0502020204030204" pitchFamily="34" charset="0"/>
              </a:rPr>
              <a:t>01/18/23 – 12pm CEC Committee Meeting – </a:t>
            </a:r>
            <a:r>
              <a:rPr lang="en-US" sz="1100" dirty="0">
                <a:latin typeface="Calibri" panose="020F0502020204030204" pitchFamily="34" charset="0"/>
                <a:ea typeface="Calibri" panose="020F0502020204030204" pitchFamily="34" charset="0"/>
                <a:hlinkClick r:id="rId2"/>
              </a:rPr>
              <a:t>Recording Link </a:t>
            </a:r>
            <a:endParaRPr lang="en-US" sz="1100" dirty="0">
              <a:latin typeface="Calibri" panose="020F0502020204030204" pitchFamily="34" charset="0"/>
              <a:ea typeface="Calibri" panose="020F0502020204030204" pitchFamily="34" charset="0"/>
            </a:endParaRPr>
          </a:p>
          <a:p>
            <a:r>
              <a:rPr lang="en-US" sz="1100" dirty="0">
                <a:latin typeface="Calibri" panose="020F0502020204030204" pitchFamily="34" charset="0"/>
                <a:ea typeface="Calibri" panose="020F0502020204030204" pitchFamily="34" charset="0"/>
              </a:rPr>
              <a:t>01/20/23 –  </a:t>
            </a:r>
            <a:r>
              <a:rPr lang="en-US" sz="1100" b="1" dirty="0">
                <a:latin typeface="Calibri" panose="020F0502020204030204" pitchFamily="34" charset="0"/>
                <a:ea typeface="Calibri" panose="020F0502020204030204" pitchFamily="34" charset="0"/>
              </a:rPr>
              <a:t>Canceled </a:t>
            </a:r>
            <a:r>
              <a:rPr lang="en-US" sz="1100" dirty="0">
                <a:latin typeface="Calibri" panose="020F0502020204030204" pitchFamily="34" charset="0"/>
                <a:ea typeface="Calibri" panose="020F0502020204030204" pitchFamily="34" charset="0"/>
              </a:rPr>
              <a:t>- JFAC Special Hearing – Compensation Study, will be rescheduled</a:t>
            </a:r>
            <a:endParaRPr lang="en-US" sz="1100" dirty="0">
              <a:effectLst/>
              <a:latin typeface="Calibri" panose="020F0502020204030204" pitchFamily="34" charset="0"/>
              <a:ea typeface="Calibri" panose="020F0502020204030204" pitchFamily="34" charset="0"/>
            </a:endParaRPr>
          </a:p>
          <a:p>
            <a:r>
              <a:rPr lang="en-US" sz="1100" dirty="0">
                <a:effectLst/>
                <a:latin typeface="Calibri" panose="020F0502020204030204" pitchFamily="34" charset="0"/>
                <a:ea typeface="Calibri" panose="020F0502020204030204" pitchFamily="34" charset="0"/>
              </a:rPr>
              <a:t>01/27/23 – 10am MST DHR </a:t>
            </a:r>
            <a:r>
              <a:rPr lang="en-US" sz="1100" dirty="0">
                <a:effectLst/>
                <a:latin typeface="Calibri" panose="020F0502020204030204" pitchFamily="34" charset="0"/>
                <a:ea typeface="Times New Roman" panose="02020603050405020304" pitchFamily="18" charset="0"/>
              </a:rPr>
              <a:t>Overview of Statute/Rules that inform the CEC process -  </a:t>
            </a:r>
            <a:r>
              <a:rPr lang="en-US" sz="1100" dirty="0">
                <a:effectLst/>
                <a:latin typeface="Calibri" panose="020F0502020204030204" pitchFamily="34" charset="0"/>
                <a:ea typeface="Times New Roman" panose="02020603050405020304" pitchFamily="18" charset="0"/>
                <a:hlinkClick r:id="rId4"/>
              </a:rPr>
              <a:t>Recording Link</a:t>
            </a:r>
            <a:r>
              <a:rPr lang="en-US" sz="1100" dirty="0">
                <a:effectLst/>
                <a:latin typeface="Calibri" panose="020F0502020204030204" pitchFamily="34" charset="0"/>
                <a:ea typeface="Times New Roman" panose="02020603050405020304" pitchFamily="18" charset="0"/>
              </a:rPr>
              <a:t> Passcode: </a:t>
            </a:r>
            <a:r>
              <a:rPr lang="en-US" sz="1100" dirty="0">
                <a:solidFill>
                  <a:srgbClr val="232333"/>
                </a:solidFill>
                <a:effectLst/>
              </a:rPr>
              <a:t>Pfwe+11S</a:t>
            </a:r>
            <a:endParaRPr lang="en-US" sz="1100" dirty="0"/>
          </a:p>
          <a:p>
            <a:r>
              <a:rPr lang="en-US" sz="1100" dirty="0">
                <a:latin typeface="Calibri" panose="020F0502020204030204" pitchFamily="34" charset="0"/>
              </a:rPr>
              <a:t>02/01/23 – 3pm CEC Committee – live stream </a:t>
            </a:r>
            <a:r>
              <a:rPr lang="en-US" sz="1100" dirty="0">
                <a:latin typeface="Calibri" panose="020F0502020204030204" pitchFamily="34" charset="0"/>
                <a:hlinkClick r:id="rId5"/>
              </a:rPr>
              <a:t>here</a:t>
            </a:r>
            <a:endParaRPr lang="en-US" sz="1100" dirty="0">
              <a:latin typeface="Calibri" panose="020F0502020204030204" pitchFamily="34" charset="0"/>
            </a:endParaRPr>
          </a:p>
          <a:p>
            <a:r>
              <a:rPr lang="en-US" sz="1100" dirty="0">
                <a:latin typeface="Calibri" panose="020F0502020204030204" pitchFamily="34" charset="0"/>
              </a:rPr>
              <a:t>02/07/23 – DHR JFAC presentation</a:t>
            </a:r>
          </a:p>
          <a:p>
            <a:r>
              <a:rPr lang="en-US" sz="1100" dirty="0">
                <a:latin typeface="Calibri" panose="020F0502020204030204" pitchFamily="34" charset="0"/>
              </a:rPr>
              <a:t>02/17/23</a:t>
            </a:r>
            <a:r>
              <a:rPr lang="en-US" sz="1100" dirty="0">
                <a:effectLst/>
                <a:latin typeface="Calibri" panose="020F0502020204030204" pitchFamily="34" charset="0"/>
                <a:ea typeface="Calibri" panose="020F0502020204030204" pitchFamily="34" charset="0"/>
              </a:rPr>
              <a:t> – </a:t>
            </a:r>
            <a:r>
              <a:rPr lang="en-US" sz="1100" dirty="0">
                <a:latin typeface="Calibri" panose="020F0502020204030204" pitchFamily="34" charset="0"/>
              </a:rPr>
              <a:t>11am MST DHR </a:t>
            </a:r>
            <a:r>
              <a:rPr lang="en-US" sz="1100" dirty="0">
                <a:effectLst/>
                <a:latin typeface="Calibri" panose="020F0502020204030204" pitchFamily="34" charset="0"/>
                <a:ea typeface="Times New Roman" panose="02020603050405020304" pitchFamily="18" charset="0"/>
              </a:rPr>
              <a:t>and DFM will review the proposed guidance for CEC -  </a:t>
            </a:r>
            <a:r>
              <a:rPr lang="en-US" sz="1100" dirty="0">
                <a:effectLst/>
                <a:latin typeface="Calibri" panose="020F0502020204030204" pitchFamily="34" charset="0"/>
                <a:ea typeface="Times New Roman" panose="02020603050405020304" pitchFamily="18" charset="0"/>
                <a:hlinkClick r:id="rId6"/>
              </a:rPr>
              <a:t>Zoom Link</a:t>
            </a:r>
            <a:endParaRPr lang="en-US" sz="1100" dirty="0">
              <a:effectLst/>
              <a:ea typeface="Calibri" panose="020F0502020204030204" pitchFamily="34" charset="0"/>
            </a:endParaRPr>
          </a:p>
          <a:p>
            <a:endParaRPr lang="en-US" sz="400" dirty="0">
              <a:latin typeface="Calibri" panose="020F0502020204030204" pitchFamily="34" charset="0"/>
              <a:ea typeface="Calibri" panose="020F0502020204030204" pitchFamily="34" charset="0"/>
            </a:endParaRPr>
          </a:p>
        </p:txBody>
      </p:sp>
      <p:cxnSp>
        <p:nvCxnSpPr>
          <p:cNvPr id="8" name="Straight Connector 7">
            <a:extLst>
              <a:ext uri="{FF2B5EF4-FFF2-40B4-BE49-F238E27FC236}">
                <a16:creationId xmlns:a16="http://schemas.microsoft.com/office/drawing/2014/main" id="{B66E3AE0-1DB5-FB78-DECE-12DB0B44488D}"/>
              </a:ext>
            </a:extLst>
          </p:cNvPr>
          <p:cNvCxnSpPr>
            <a:cxnSpLocks/>
          </p:cNvCxnSpPr>
          <p:nvPr/>
        </p:nvCxnSpPr>
        <p:spPr>
          <a:xfrm>
            <a:off x="434697" y="8305025"/>
            <a:ext cx="7060960"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9119509-B055-2A1E-47CD-94225F7751DB}"/>
              </a:ext>
            </a:extLst>
          </p:cNvPr>
          <p:cNvSpPr txBox="1"/>
          <p:nvPr/>
        </p:nvSpPr>
        <p:spPr>
          <a:xfrm>
            <a:off x="228601" y="1245863"/>
            <a:ext cx="4069934" cy="276999"/>
          </a:xfrm>
          <a:prstGeom prst="rect">
            <a:avLst/>
          </a:prstGeom>
          <a:noFill/>
        </p:spPr>
        <p:txBody>
          <a:bodyPr wrap="square" rtlCol="0">
            <a:spAutoFit/>
          </a:bodyPr>
          <a:lstStyle/>
          <a:p>
            <a:r>
              <a:rPr lang="en-US" sz="1200" b="1" dirty="0"/>
              <a:t>FY2024 CEC Recommendations</a:t>
            </a:r>
          </a:p>
        </p:txBody>
      </p:sp>
      <p:sp>
        <p:nvSpPr>
          <p:cNvPr id="13" name="TextBox 12">
            <a:extLst>
              <a:ext uri="{FF2B5EF4-FFF2-40B4-BE49-F238E27FC236}">
                <a16:creationId xmlns:a16="http://schemas.microsoft.com/office/drawing/2014/main" id="{7D4BAE5B-9070-7983-7800-E4C5DCB1CFB0}"/>
              </a:ext>
            </a:extLst>
          </p:cNvPr>
          <p:cNvSpPr txBox="1"/>
          <p:nvPr/>
        </p:nvSpPr>
        <p:spPr>
          <a:xfrm>
            <a:off x="225652" y="3283191"/>
            <a:ext cx="3187581" cy="276999"/>
          </a:xfrm>
          <a:prstGeom prst="rect">
            <a:avLst/>
          </a:prstGeom>
          <a:noFill/>
        </p:spPr>
        <p:txBody>
          <a:bodyPr wrap="square" rtlCol="0">
            <a:spAutoFit/>
          </a:bodyPr>
          <a:lstStyle/>
          <a:p>
            <a:r>
              <a:rPr lang="en-US" sz="1200" b="1" dirty="0"/>
              <a:t>Informal HR Training Schedule &amp; Recordings</a:t>
            </a:r>
          </a:p>
        </p:txBody>
      </p:sp>
      <p:cxnSp>
        <p:nvCxnSpPr>
          <p:cNvPr id="14" name="Straight Connector 13">
            <a:extLst>
              <a:ext uri="{FF2B5EF4-FFF2-40B4-BE49-F238E27FC236}">
                <a16:creationId xmlns:a16="http://schemas.microsoft.com/office/drawing/2014/main" id="{9752CF2D-69A7-385C-F96A-1D9667C0CB22}"/>
              </a:ext>
            </a:extLst>
          </p:cNvPr>
          <p:cNvCxnSpPr>
            <a:cxnSpLocks/>
          </p:cNvCxnSpPr>
          <p:nvPr/>
        </p:nvCxnSpPr>
        <p:spPr>
          <a:xfrm>
            <a:off x="314594" y="1522862"/>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20" name="Rectangle 2">
            <a:extLst>
              <a:ext uri="{FF2B5EF4-FFF2-40B4-BE49-F238E27FC236}">
                <a16:creationId xmlns:a16="http://schemas.microsoft.com/office/drawing/2014/main" id="{0E468F14-8A77-1720-3ED1-DDD0BAB9F08A}"/>
              </a:ext>
            </a:extLst>
          </p:cNvPr>
          <p:cNvSpPr>
            <a:spLocks noChangeArrowheads="1"/>
          </p:cNvSpPr>
          <p:nvPr/>
        </p:nvSpPr>
        <p:spPr bwMode="auto">
          <a:xfrm>
            <a:off x="2286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2" name="TextBox 21">
            <a:extLst>
              <a:ext uri="{FF2B5EF4-FFF2-40B4-BE49-F238E27FC236}">
                <a16:creationId xmlns:a16="http://schemas.microsoft.com/office/drawing/2014/main" id="{6F0BFA60-E879-5E4B-401F-CFCE7108CD43}"/>
              </a:ext>
            </a:extLst>
          </p:cNvPr>
          <p:cNvSpPr txBox="1"/>
          <p:nvPr/>
        </p:nvSpPr>
        <p:spPr>
          <a:xfrm>
            <a:off x="225651" y="3581488"/>
            <a:ext cx="7210512" cy="2123658"/>
          </a:xfrm>
          <a:prstGeom prst="rect">
            <a:avLst/>
          </a:prstGeom>
          <a:noFill/>
        </p:spPr>
        <p:txBody>
          <a:bodyPr wrap="square" rtlCol="0">
            <a:spAutoFit/>
          </a:bodyPr>
          <a:lstStyle/>
          <a:p>
            <a:pPr marL="0" marR="0">
              <a:spcBef>
                <a:spcPts val="0"/>
              </a:spcBef>
              <a:spcAft>
                <a:spcPts val="0"/>
              </a:spcAft>
            </a:pPr>
            <a:r>
              <a:rPr lang="en-US" sz="1100" dirty="0">
                <a:effectLst/>
              </a:rPr>
              <a:t>Thursday, January 19</a:t>
            </a:r>
            <a:r>
              <a:rPr lang="en-US" sz="1100" baseline="30000" dirty="0">
                <a:effectLst/>
              </a:rPr>
              <a:t>th</a:t>
            </a:r>
            <a:r>
              <a:rPr lang="en-US" sz="1100" dirty="0">
                <a:effectLst/>
              </a:rPr>
              <a:t> – </a:t>
            </a:r>
            <a:r>
              <a:rPr lang="en-US" sz="1100" b="1" dirty="0">
                <a:effectLst/>
              </a:rPr>
              <a:t>Statewide Policies – Leave</a:t>
            </a:r>
            <a:r>
              <a:rPr lang="en-US" sz="1100" dirty="0">
                <a:effectLst/>
              </a:rPr>
              <a:t> (Andrea Ryan) – 10:00 am PT / 11:00 am MT</a:t>
            </a:r>
          </a:p>
          <a:p>
            <a:pPr marL="342900" marR="0">
              <a:spcBef>
                <a:spcPts val="0"/>
              </a:spcBef>
              <a:spcAft>
                <a:spcPts val="0"/>
              </a:spcAft>
            </a:pPr>
            <a:r>
              <a:rPr lang="en-US" sz="1100" dirty="0">
                <a:effectLst/>
              </a:rPr>
              <a:t>	</a:t>
            </a:r>
            <a:r>
              <a:rPr lang="en-US" sz="1100" dirty="0">
                <a:effectLst/>
                <a:hlinkClick r:id="rId7"/>
              </a:rPr>
              <a:t>Link</a:t>
            </a:r>
            <a:r>
              <a:rPr lang="en-US" sz="1100" dirty="0">
                <a:effectLst/>
              </a:rPr>
              <a:t> to watch recording (</a:t>
            </a:r>
            <a:r>
              <a:rPr lang="en-US" sz="1100" dirty="0">
                <a:solidFill>
                  <a:srgbClr val="232333"/>
                </a:solidFill>
                <a:effectLst/>
              </a:rPr>
              <a:t>Passcode: </a:t>
            </a:r>
            <a:r>
              <a:rPr lang="en-US" sz="1100" dirty="0" err="1">
                <a:solidFill>
                  <a:srgbClr val="232333"/>
                </a:solidFill>
                <a:effectLst/>
              </a:rPr>
              <a:t>ir</a:t>
            </a:r>
            <a:r>
              <a:rPr lang="en-US" sz="1100" dirty="0">
                <a:solidFill>
                  <a:srgbClr val="232333"/>
                </a:solidFill>
                <a:effectLst/>
              </a:rPr>
              <a:t>=11Q?y )</a:t>
            </a:r>
            <a:endParaRPr lang="en-US" sz="1100" dirty="0">
              <a:effectLst/>
            </a:endParaRPr>
          </a:p>
          <a:p>
            <a:pPr marL="342900" marR="0">
              <a:spcBef>
                <a:spcPts val="0"/>
              </a:spcBef>
              <a:spcAft>
                <a:spcPts val="0"/>
              </a:spcAft>
            </a:pPr>
            <a:r>
              <a:rPr lang="en-US" sz="1100" dirty="0">
                <a:effectLst/>
              </a:rPr>
              <a:t> </a:t>
            </a:r>
          </a:p>
          <a:p>
            <a:pPr marL="0" marR="0">
              <a:spcBef>
                <a:spcPts val="0"/>
              </a:spcBef>
              <a:spcAft>
                <a:spcPts val="0"/>
              </a:spcAft>
            </a:pPr>
            <a:r>
              <a:rPr lang="en-US" sz="1100" dirty="0">
                <a:effectLst/>
              </a:rPr>
              <a:t> Tuesday, January 24</a:t>
            </a:r>
            <a:r>
              <a:rPr lang="en-US" sz="1100" baseline="30000" dirty="0">
                <a:effectLst/>
              </a:rPr>
              <a:t>th</a:t>
            </a:r>
            <a:r>
              <a:rPr lang="en-US" sz="1100" dirty="0">
                <a:effectLst/>
              </a:rPr>
              <a:t> – </a:t>
            </a:r>
            <a:r>
              <a:rPr lang="en-US" sz="1100" b="1" dirty="0">
                <a:effectLst/>
              </a:rPr>
              <a:t>IPOPS</a:t>
            </a:r>
            <a:r>
              <a:rPr lang="en-US" sz="1100" dirty="0">
                <a:effectLst/>
              </a:rPr>
              <a:t> (Angie Baker) – 1:00 pm PT / 2:00 PM MT</a:t>
            </a:r>
          </a:p>
          <a:p>
            <a:pPr marL="0" marR="0">
              <a:spcBef>
                <a:spcPts val="0"/>
              </a:spcBef>
              <a:spcAft>
                <a:spcPts val="0"/>
              </a:spcAft>
            </a:pPr>
            <a:r>
              <a:rPr lang="en-US" sz="1100" dirty="0">
                <a:effectLst/>
              </a:rPr>
              <a:t> 	</a:t>
            </a:r>
            <a:r>
              <a:rPr lang="en-US" sz="1100" dirty="0">
                <a:effectLst/>
                <a:hlinkClick r:id="rId8"/>
              </a:rPr>
              <a:t>Link</a:t>
            </a:r>
            <a:r>
              <a:rPr lang="en-US" sz="1100" dirty="0">
                <a:effectLst/>
              </a:rPr>
              <a:t> to watch recording (Passcode:  </a:t>
            </a:r>
            <a:r>
              <a:rPr lang="en-US" sz="1100" dirty="0">
                <a:solidFill>
                  <a:srgbClr val="232333"/>
                </a:solidFill>
                <a:effectLst/>
              </a:rPr>
              <a:t>3jbZ$y^d )</a:t>
            </a:r>
            <a:endParaRPr lang="en-US" sz="1100" dirty="0">
              <a:effectLst/>
            </a:endParaRPr>
          </a:p>
          <a:p>
            <a:pPr marL="0" marR="0">
              <a:spcBef>
                <a:spcPts val="0"/>
              </a:spcBef>
              <a:spcAft>
                <a:spcPts val="0"/>
              </a:spcAft>
            </a:pPr>
            <a:endParaRPr lang="en-US" sz="1100" dirty="0">
              <a:effectLst/>
            </a:endParaRPr>
          </a:p>
          <a:p>
            <a:pPr marL="0" marR="0">
              <a:spcBef>
                <a:spcPts val="0"/>
              </a:spcBef>
              <a:spcAft>
                <a:spcPts val="0"/>
              </a:spcAft>
            </a:pPr>
            <a:r>
              <a:rPr lang="en-US" sz="1100" dirty="0">
                <a:effectLst/>
              </a:rPr>
              <a:t>Thursday, January 26</a:t>
            </a:r>
            <a:r>
              <a:rPr lang="en-US" sz="1100" baseline="30000" dirty="0">
                <a:effectLst/>
              </a:rPr>
              <a:t>th</a:t>
            </a:r>
            <a:r>
              <a:rPr lang="en-US" sz="1100" dirty="0">
                <a:effectLst/>
              </a:rPr>
              <a:t> – </a:t>
            </a:r>
            <a:r>
              <a:rPr lang="en-US" sz="1100" b="1" dirty="0">
                <a:effectLst/>
              </a:rPr>
              <a:t>Benefits – Medical, Dental, Vision, Disability </a:t>
            </a:r>
            <a:r>
              <a:rPr lang="en-US" sz="1100" dirty="0">
                <a:effectLst/>
              </a:rPr>
              <a:t>(Office of Group Insurance) – 8:30 am PT / 9:30 MT</a:t>
            </a:r>
          </a:p>
          <a:p>
            <a:pPr marL="0" marR="0">
              <a:spcBef>
                <a:spcPts val="0"/>
              </a:spcBef>
              <a:spcAft>
                <a:spcPts val="0"/>
              </a:spcAft>
            </a:pPr>
            <a:r>
              <a:rPr lang="en-US" sz="1100" dirty="0">
                <a:effectLst/>
              </a:rPr>
              <a:t> 	</a:t>
            </a:r>
            <a:r>
              <a:rPr lang="en-US" sz="1100" dirty="0">
                <a:effectLst/>
                <a:hlinkClick r:id="rId9"/>
              </a:rPr>
              <a:t> Link </a:t>
            </a:r>
            <a:r>
              <a:rPr lang="en-US" sz="1100" dirty="0">
                <a:effectLst/>
              </a:rPr>
              <a:t>to watch recording </a:t>
            </a:r>
            <a:r>
              <a:rPr lang="en-US" sz="1100" dirty="0"/>
              <a:t>(</a:t>
            </a:r>
            <a:r>
              <a:rPr lang="en-US" sz="1100" dirty="0">
                <a:effectLst/>
              </a:rPr>
              <a:t>Passcode: </a:t>
            </a:r>
            <a:r>
              <a:rPr lang="en-US" sz="1100" dirty="0">
                <a:solidFill>
                  <a:srgbClr val="232333"/>
                </a:solidFill>
                <a:effectLst/>
              </a:rPr>
              <a:t>59G^W4Su </a:t>
            </a:r>
            <a:r>
              <a:rPr lang="en-US" sz="1100" dirty="0">
                <a:effectLst/>
              </a:rPr>
              <a:t>)</a:t>
            </a:r>
          </a:p>
          <a:p>
            <a:pPr marL="0" marR="0">
              <a:spcBef>
                <a:spcPts val="0"/>
              </a:spcBef>
              <a:spcAft>
                <a:spcPts val="0"/>
              </a:spcAft>
            </a:pPr>
            <a:r>
              <a:rPr lang="en-US" sz="1100" dirty="0">
                <a:effectLst/>
              </a:rPr>
              <a:t> </a:t>
            </a:r>
          </a:p>
          <a:p>
            <a:pPr marL="0" marR="0">
              <a:spcBef>
                <a:spcPts val="0"/>
              </a:spcBef>
              <a:spcAft>
                <a:spcPts val="0"/>
              </a:spcAft>
            </a:pPr>
            <a:r>
              <a:rPr lang="en-US" sz="1100" dirty="0">
                <a:effectLst/>
              </a:rPr>
              <a:t>Tuesday, January 31</a:t>
            </a:r>
            <a:r>
              <a:rPr lang="en-US" sz="1100" baseline="30000" dirty="0">
                <a:effectLst/>
              </a:rPr>
              <a:t>st</a:t>
            </a:r>
            <a:r>
              <a:rPr lang="en-US" sz="1100" dirty="0">
                <a:effectLst/>
              </a:rPr>
              <a:t> – </a:t>
            </a:r>
            <a:r>
              <a:rPr lang="en-US" sz="1100" b="1" dirty="0">
                <a:effectLst/>
              </a:rPr>
              <a:t>Benefits – Retirement</a:t>
            </a:r>
            <a:r>
              <a:rPr lang="en-US" sz="1100" dirty="0">
                <a:effectLst/>
              </a:rPr>
              <a:t> (Carlin Hill) – 1:00 pm PT / 2:00 PM MT</a:t>
            </a:r>
          </a:p>
          <a:p>
            <a:pPr marL="0" marR="0">
              <a:spcBef>
                <a:spcPts val="0"/>
              </a:spcBef>
              <a:spcAft>
                <a:spcPts val="0"/>
              </a:spcAft>
            </a:pPr>
            <a:r>
              <a:rPr lang="en-US" sz="1100" dirty="0">
                <a:effectLst/>
              </a:rPr>
              <a:t>  	</a:t>
            </a:r>
            <a:r>
              <a:rPr lang="en-US" sz="1100" dirty="0">
                <a:effectLst/>
                <a:hlinkClick r:id="rId10"/>
              </a:rPr>
              <a:t>Join Zoom Meeting</a:t>
            </a:r>
            <a:r>
              <a:rPr lang="en-US" sz="1100" dirty="0">
                <a:effectLst/>
              </a:rPr>
              <a:t> (Meeting ID: 898 9338 8918)</a:t>
            </a:r>
          </a:p>
          <a:p>
            <a:pPr marL="0" marR="0" algn="ctr">
              <a:spcBef>
                <a:spcPts val="0"/>
              </a:spcBef>
              <a:spcAft>
                <a:spcPts val="0"/>
              </a:spcAft>
            </a:pPr>
            <a:r>
              <a:rPr lang="en-US" sz="1100" b="1" dirty="0">
                <a:effectLst/>
              </a:rPr>
              <a:t>NO need to register – just join the Zoom meeting to attend.  </a:t>
            </a:r>
          </a:p>
        </p:txBody>
      </p:sp>
      <p:sp>
        <p:nvSpPr>
          <p:cNvPr id="25" name="Rectangle 4">
            <a:extLst>
              <a:ext uri="{FF2B5EF4-FFF2-40B4-BE49-F238E27FC236}">
                <a16:creationId xmlns:a16="http://schemas.microsoft.com/office/drawing/2014/main" id="{B63A661D-0B98-440A-C584-4B370A516602}"/>
              </a:ext>
            </a:extLst>
          </p:cNvPr>
          <p:cNvSpPr>
            <a:spLocks noChangeArrowheads="1"/>
          </p:cNvSpPr>
          <p:nvPr/>
        </p:nvSpPr>
        <p:spPr bwMode="auto">
          <a:xfrm>
            <a:off x="0" y="0"/>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Straight Connector 4">
            <a:extLst>
              <a:ext uri="{FF2B5EF4-FFF2-40B4-BE49-F238E27FC236}">
                <a16:creationId xmlns:a16="http://schemas.microsoft.com/office/drawing/2014/main" id="{75559AB9-B7D7-D39B-88D2-A5B3333A3686}"/>
              </a:ext>
            </a:extLst>
          </p:cNvPr>
          <p:cNvCxnSpPr>
            <a:cxnSpLocks/>
          </p:cNvCxnSpPr>
          <p:nvPr/>
        </p:nvCxnSpPr>
        <p:spPr>
          <a:xfrm>
            <a:off x="394102" y="6076831"/>
            <a:ext cx="7142149"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40A25854-C6A0-8523-E122-F67B67E2095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2090" y="560345"/>
            <a:ext cx="1401510" cy="44799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951FC50-80BD-A4F4-7C75-27BBAEB01079}"/>
              </a:ext>
            </a:extLst>
          </p:cNvPr>
          <p:cNvSpPr txBox="1"/>
          <p:nvPr/>
        </p:nvSpPr>
        <p:spPr>
          <a:xfrm>
            <a:off x="2109744" y="617774"/>
            <a:ext cx="3552912" cy="369332"/>
          </a:xfrm>
          <a:prstGeom prst="rect">
            <a:avLst/>
          </a:prstGeom>
          <a:noFill/>
        </p:spPr>
        <p:txBody>
          <a:bodyPr wrap="square" rtlCol="0">
            <a:spAutoFit/>
          </a:bodyPr>
          <a:lstStyle/>
          <a:p>
            <a:pPr algn="ctr"/>
            <a:r>
              <a:rPr lang="en-US" b="1" dirty="0"/>
              <a:t>Information &amp; Updates 1.27.2023</a:t>
            </a:r>
          </a:p>
        </p:txBody>
      </p:sp>
      <p:sp>
        <p:nvSpPr>
          <p:cNvPr id="7" name="TextBox 6">
            <a:extLst>
              <a:ext uri="{FF2B5EF4-FFF2-40B4-BE49-F238E27FC236}">
                <a16:creationId xmlns:a16="http://schemas.microsoft.com/office/drawing/2014/main" id="{C79B8E05-8152-3424-A75F-E1974E6FA2A1}"/>
              </a:ext>
            </a:extLst>
          </p:cNvPr>
          <p:cNvSpPr txBox="1"/>
          <p:nvPr/>
        </p:nvSpPr>
        <p:spPr>
          <a:xfrm>
            <a:off x="339950" y="6076831"/>
            <a:ext cx="7210512" cy="600164"/>
          </a:xfrm>
          <a:prstGeom prst="rect">
            <a:avLst/>
          </a:prstGeom>
          <a:noFill/>
        </p:spPr>
        <p:txBody>
          <a:bodyPr wrap="square" rtlCol="0">
            <a:spAutoFit/>
          </a:bodyPr>
          <a:lstStyle/>
          <a:p>
            <a:pPr marL="0" marR="0">
              <a:spcBef>
                <a:spcPts val="0"/>
              </a:spcBef>
              <a:spcAft>
                <a:spcPts val="0"/>
              </a:spcAft>
            </a:pPr>
            <a:r>
              <a:rPr lang="en-US" sz="1100" dirty="0">
                <a:solidFill>
                  <a:srgbClr val="000000"/>
                </a:solidFill>
                <a:effectLst/>
              </a:rPr>
              <a:t>Before posting any announcements for HR positions your agency HRO needs to get approval from an HR Manager.  You also need to consult with your HRM on the requested wage before making any offers for HR positions.  Please let Andrea or Mike know if you have any questions.</a:t>
            </a:r>
            <a:endParaRPr lang="en-US" sz="1100" dirty="0">
              <a:solidFill>
                <a:srgbClr val="000000"/>
              </a:solidFill>
              <a:effectLst/>
              <a:ea typeface="Calibri" panose="020F0502020204030204" pitchFamily="34" charset="0"/>
              <a:cs typeface="Calibri" panose="020F0502020204030204" pitchFamily="34" charset="0"/>
            </a:endParaRPr>
          </a:p>
        </p:txBody>
      </p:sp>
      <p:sp>
        <p:nvSpPr>
          <p:cNvPr id="29" name="TextBox 28">
            <a:extLst>
              <a:ext uri="{FF2B5EF4-FFF2-40B4-BE49-F238E27FC236}">
                <a16:creationId xmlns:a16="http://schemas.microsoft.com/office/drawing/2014/main" id="{4E827F4C-1919-6A8D-CE30-C8AEE30946ED}"/>
              </a:ext>
            </a:extLst>
          </p:cNvPr>
          <p:cNvSpPr txBox="1"/>
          <p:nvPr/>
        </p:nvSpPr>
        <p:spPr>
          <a:xfrm>
            <a:off x="349564" y="8427196"/>
            <a:ext cx="7298107" cy="938719"/>
          </a:xfrm>
          <a:prstGeom prst="rect">
            <a:avLst/>
          </a:prstGeom>
          <a:noFill/>
        </p:spPr>
        <p:txBody>
          <a:bodyPr wrap="square" rtlCol="0">
            <a:spAutoFit/>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rPr>
              <a:t>DHR has recently updated the DHR social media pages to “State of Idaho Employment.” Due to this change, our social media links have also changed, so if you are using them anywhere or in your signature, they will need to be updated.  You may have noticed that the sizing on the photos/icons would change if you were using a mobile device, we have also fixed that issue! Ashley sent out an email with the links.  </a:t>
            </a:r>
          </a:p>
          <a:p>
            <a:pPr marL="0" marR="0">
              <a:spcBef>
                <a:spcPts val="0"/>
              </a:spcBef>
              <a:spcAft>
                <a:spcPts val="0"/>
              </a:spcAft>
            </a:pPr>
            <a:endParaRPr lang="en-US" sz="1100" dirty="0">
              <a:effectLst/>
              <a:latin typeface="Calibri" panose="020F0502020204030204" pitchFamily="34" charset="0"/>
              <a:ea typeface="Calibri" panose="020F0502020204030204" pitchFamily="34" charset="0"/>
            </a:endParaRPr>
          </a:p>
        </p:txBody>
      </p:sp>
      <p:sp>
        <p:nvSpPr>
          <p:cNvPr id="32" name="TextBox 31">
            <a:extLst>
              <a:ext uri="{FF2B5EF4-FFF2-40B4-BE49-F238E27FC236}">
                <a16:creationId xmlns:a16="http://schemas.microsoft.com/office/drawing/2014/main" id="{1BB2F6EE-598E-133C-D2B1-4DD665754C59}"/>
              </a:ext>
            </a:extLst>
          </p:cNvPr>
          <p:cNvSpPr txBox="1"/>
          <p:nvPr/>
        </p:nvSpPr>
        <p:spPr>
          <a:xfrm>
            <a:off x="320966" y="5731937"/>
            <a:ext cx="2907041" cy="276999"/>
          </a:xfrm>
          <a:prstGeom prst="rect">
            <a:avLst/>
          </a:prstGeom>
          <a:noFill/>
        </p:spPr>
        <p:txBody>
          <a:bodyPr wrap="square" rtlCol="0">
            <a:spAutoFit/>
          </a:bodyPr>
          <a:lstStyle/>
          <a:p>
            <a:r>
              <a:rPr lang="en-US" sz="1200" b="1" dirty="0"/>
              <a:t>Reminder – Recruiting for HR Positions</a:t>
            </a:r>
          </a:p>
        </p:txBody>
      </p:sp>
      <p:cxnSp>
        <p:nvCxnSpPr>
          <p:cNvPr id="33" name="Straight Connector 32">
            <a:extLst>
              <a:ext uri="{FF2B5EF4-FFF2-40B4-BE49-F238E27FC236}">
                <a16:creationId xmlns:a16="http://schemas.microsoft.com/office/drawing/2014/main" id="{522022DA-C3ED-91FE-6CB2-477842E94C47}"/>
              </a:ext>
            </a:extLst>
          </p:cNvPr>
          <p:cNvCxnSpPr>
            <a:cxnSpLocks/>
          </p:cNvCxnSpPr>
          <p:nvPr/>
        </p:nvCxnSpPr>
        <p:spPr>
          <a:xfrm>
            <a:off x="279062" y="3541638"/>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8ACD8E8-FDF2-DE75-9643-3AB9F506CB4E}"/>
              </a:ext>
            </a:extLst>
          </p:cNvPr>
          <p:cNvSpPr txBox="1"/>
          <p:nvPr/>
        </p:nvSpPr>
        <p:spPr>
          <a:xfrm>
            <a:off x="365921" y="6754154"/>
            <a:ext cx="6221877" cy="276999"/>
          </a:xfrm>
          <a:prstGeom prst="rect">
            <a:avLst/>
          </a:prstGeom>
          <a:noFill/>
        </p:spPr>
        <p:txBody>
          <a:bodyPr wrap="square" rtlCol="0">
            <a:spAutoFit/>
          </a:bodyPr>
          <a:lstStyle/>
          <a:p>
            <a:r>
              <a:rPr lang="en-US" sz="1200" b="1" dirty="0"/>
              <a:t>Should I go directly to the Subject Matter Expert or work through it with my HR Team?</a:t>
            </a:r>
          </a:p>
        </p:txBody>
      </p:sp>
      <p:cxnSp>
        <p:nvCxnSpPr>
          <p:cNvPr id="12" name="Straight Connector 11">
            <a:extLst>
              <a:ext uri="{FF2B5EF4-FFF2-40B4-BE49-F238E27FC236}">
                <a16:creationId xmlns:a16="http://schemas.microsoft.com/office/drawing/2014/main" id="{820145D5-264C-ACD4-23C2-8A8E9FF0A4A2}"/>
              </a:ext>
            </a:extLst>
          </p:cNvPr>
          <p:cNvCxnSpPr>
            <a:cxnSpLocks/>
          </p:cNvCxnSpPr>
          <p:nvPr/>
        </p:nvCxnSpPr>
        <p:spPr>
          <a:xfrm>
            <a:off x="446771" y="7115718"/>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91C5A74-73D5-C2C9-06B8-5595A1FF00D1}"/>
              </a:ext>
            </a:extLst>
          </p:cNvPr>
          <p:cNvSpPr txBox="1"/>
          <p:nvPr/>
        </p:nvSpPr>
        <p:spPr>
          <a:xfrm>
            <a:off x="357642" y="7185471"/>
            <a:ext cx="7103691" cy="769441"/>
          </a:xfrm>
          <a:prstGeom prst="rect">
            <a:avLst/>
          </a:prstGeom>
          <a:noFill/>
        </p:spPr>
        <p:txBody>
          <a:bodyPr wrap="square" rtlCol="0">
            <a:spAutoFit/>
          </a:bodyPr>
          <a:lstStyle/>
          <a:p>
            <a:r>
              <a:rPr lang="en-US" sz="1100" dirty="0">
                <a:effectLst/>
              </a:rPr>
              <a:t>As we continue to calibrate more  as we head towards final HR modernization, we would like to ensure that HR staff are </a:t>
            </a:r>
            <a:r>
              <a:rPr lang="en-US" sz="1100" b="1" dirty="0">
                <a:effectLst/>
              </a:rPr>
              <a:t>taking their questions through their HR team first before going directly to subject matter experts.</a:t>
            </a:r>
            <a:r>
              <a:rPr lang="en-US" sz="1100" dirty="0">
                <a:effectLst/>
              </a:rPr>
              <a:t>  For example, a new program rolls out and you wonder if it is required or voluntary.  Make sure to ask your HRO first.  They might know the answer.   If not, then we know that we haven't done enough communication about it and we can do more!  Thank you!</a:t>
            </a:r>
            <a:r>
              <a:rPr lang="en-US" sz="1100" dirty="0"/>
              <a:t>.</a:t>
            </a:r>
          </a:p>
        </p:txBody>
      </p:sp>
      <p:sp>
        <p:nvSpPr>
          <p:cNvPr id="3" name="TextBox 2">
            <a:extLst>
              <a:ext uri="{FF2B5EF4-FFF2-40B4-BE49-F238E27FC236}">
                <a16:creationId xmlns:a16="http://schemas.microsoft.com/office/drawing/2014/main" id="{87F382DF-F018-BCF2-D420-1C1F6F48F2D3}"/>
              </a:ext>
            </a:extLst>
          </p:cNvPr>
          <p:cNvSpPr txBox="1"/>
          <p:nvPr/>
        </p:nvSpPr>
        <p:spPr>
          <a:xfrm>
            <a:off x="365921" y="8007925"/>
            <a:ext cx="2907041" cy="276999"/>
          </a:xfrm>
          <a:prstGeom prst="rect">
            <a:avLst/>
          </a:prstGeom>
          <a:noFill/>
        </p:spPr>
        <p:txBody>
          <a:bodyPr wrap="square" rtlCol="0">
            <a:spAutoFit/>
          </a:bodyPr>
          <a:lstStyle/>
          <a:p>
            <a:r>
              <a:rPr lang="en-US" sz="1200" b="1" dirty="0"/>
              <a:t>Social Media Links</a:t>
            </a:r>
          </a:p>
        </p:txBody>
      </p:sp>
    </p:spTree>
    <p:extLst>
      <p:ext uri="{BB962C8B-B14F-4D97-AF65-F5344CB8AC3E}">
        <p14:creationId xmlns:p14="http://schemas.microsoft.com/office/powerpoint/2010/main" val="28216368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2129</TotalTime>
  <Words>555</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Ross</dc:creator>
  <cp:lastModifiedBy>Andrea Ryan</cp:lastModifiedBy>
  <cp:revision>40</cp:revision>
  <dcterms:created xsi:type="dcterms:W3CDTF">2022-11-04T16:11:58Z</dcterms:created>
  <dcterms:modified xsi:type="dcterms:W3CDTF">2023-01-27T21:16:33Z</dcterms:modified>
</cp:coreProperties>
</file>