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772400" cy="100584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4E3"/>
    <a:srgbClr val="646464"/>
    <a:srgbClr val="4096A4"/>
    <a:srgbClr val="2A8BB7"/>
    <a:srgbClr val="A5B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6357" autoAdjust="0"/>
  </p:normalViewPr>
  <p:slideViewPr>
    <p:cSldViewPr snapToGrid="0">
      <p:cViewPr varScale="1">
        <p:scale>
          <a:sx n="108" d="100"/>
          <a:sy n="108" d="100"/>
        </p:scale>
        <p:origin x="4002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7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3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8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2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1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4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8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0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5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00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29975-13C3-4270-B4CE-FAC2A43E496F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A89D2-7ABC-4A25-8BDC-EB68E2DA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2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us06web.zoom.us/rec/share/nFA971xsN6aLXz9syvrnYJPYTmHIkAnJZXzToQKcuD_F5_gepSxoYu4HeMosbeE9.HF0XjRKqClQmsEKp" TargetMode="External"/><Relationship Id="rId13" Type="http://schemas.openxmlformats.org/officeDocument/2006/relationships/hyperlink" Target="https://www.sco.idaho.gov/LivePages/luma-transitioning-to-luma.aspx#anc3" TargetMode="External"/><Relationship Id="rId3" Type="http://schemas.openxmlformats.org/officeDocument/2006/relationships/hyperlink" Target="https://legislature.idaho.gov/sessioninfo/2023/joint/cec/" TargetMode="External"/><Relationship Id="rId7" Type="http://schemas.openxmlformats.org/officeDocument/2006/relationships/hyperlink" Target="https://us06web.zoom.us/rec/share/TVABGwtAYWvVOYzII2eYskGuk_VNlzdcrhAxOxUL77Um0_nWKfc8vj4dtc3ufvGc.yjX2Xl6WdrshJd4o" TargetMode="External"/><Relationship Id="rId12" Type="http://schemas.openxmlformats.org/officeDocument/2006/relationships/hyperlink" Target="https://hrmemes.pallet.com/hire" TargetMode="External"/><Relationship Id="rId2" Type="http://schemas.openxmlformats.org/officeDocument/2006/relationships/hyperlink" Target="https://us06web.zoom.us/rec/share/JZakooPh6CY9u2oOo6Y_8tRqSyK8rw6G5tyepnLfnJQCVbkAWa2XgwmcXCsgOAME.1vHYFGtLZhzC6i1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s06web.zoom.us/rec/share/2JwYpoSsPvSYs8K26mhtZHrJhiH_Mvz5oFSxF3Ii8W2lxLA4ZG8fQRL_H0J-fjwC.HKUE-cUflLjX-FFF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us06web.zoom.us/rec/share/LJNKDIvSKqRzP5AxB2nQR-7bM_JK6tipA707hiuvscrhEFUcqSliJBGoVcbDwt81.IQBqRK65r_UktzJY" TargetMode="External"/><Relationship Id="rId10" Type="http://schemas.openxmlformats.org/officeDocument/2006/relationships/hyperlink" Target="https://us06web.zoom.us/j/83023304446?pwd=UlYwVnVpbVU2aWJhRDBEa1hlbjNPQT09" TargetMode="External"/><Relationship Id="rId4" Type="http://schemas.openxmlformats.org/officeDocument/2006/relationships/hyperlink" Target="https://us06web.zoom.us/j/89773628787" TargetMode="External"/><Relationship Id="rId9" Type="http://schemas.openxmlformats.org/officeDocument/2006/relationships/hyperlink" Target="https://us06web.zoom.us/j/81777340077?pwd=VTlRVk5RenlXWmZ2MHBZOHlPREZYdz09" TargetMode="External"/><Relationship Id="rId14" Type="http://schemas.openxmlformats.org/officeDocument/2006/relationships/hyperlink" Target="https://dhr.idaho.gov/wp-content/uploads/2023/01/Section-11-Education-Reimbursement_FINAL-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4000">
              <a:schemeClr val="bg1"/>
            </a:gs>
            <a:gs pos="100000">
              <a:srgbClr val="05A4E3">
                <a:alpha val="26000"/>
              </a:srgbClr>
            </a:gs>
            <a:gs pos="100000">
              <a:srgbClr val="05A4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FE67D3-0661-664C-94E4-4FEA9AB221FD}"/>
              </a:ext>
            </a:extLst>
          </p:cNvPr>
          <p:cNvSpPr txBox="1"/>
          <p:nvPr/>
        </p:nvSpPr>
        <p:spPr>
          <a:xfrm>
            <a:off x="228601" y="1524426"/>
            <a:ext cx="731519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Calibri" panose="020F0502020204030204" pitchFamily="34" charset="0"/>
                <a:ea typeface="Calibri" panose="020F0502020204030204" pitchFamily="34" charset="0"/>
              </a:rPr>
              <a:t>Please mark calendars for the following CEC related events:</a:t>
            </a:r>
          </a:p>
          <a:p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01/27/23 – 10am MST DHR 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Overview of Statute/Rules that inform the CEC process -  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Recording Link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Passcode: </a:t>
            </a:r>
            <a:r>
              <a:rPr lang="en-US" sz="1100" dirty="0">
                <a:solidFill>
                  <a:srgbClr val="232333"/>
                </a:solidFill>
                <a:effectLst/>
              </a:rPr>
              <a:t>Pfwe+11S</a:t>
            </a:r>
            <a:endParaRPr lang="en-US" sz="1100" dirty="0"/>
          </a:p>
          <a:p>
            <a:r>
              <a:rPr lang="en-US" sz="1100" dirty="0">
                <a:latin typeface="Calibri" panose="020F0502020204030204" pitchFamily="34" charset="0"/>
              </a:rPr>
              <a:t>02/01/23 – 3pm CEC Committee – </a:t>
            </a:r>
            <a:r>
              <a:rPr lang="en-US" sz="1100" dirty="0">
                <a:latin typeface="Calibri" panose="020F0502020204030204" pitchFamily="34" charset="0"/>
                <a:hlinkClick r:id="rId3"/>
              </a:rPr>
              <a:t>Recording Link</a:t>
            </a:r>
            <a:endParaRPr lang="en-US" sz="1100" dirty="0">
              <a:latin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</a:rPr>
              <a:t>02/07/23 – DHR JFAC presentation (</a:t>
            </a:r>
            <a:r>
              <a:rPr lang="en-US" sz="1100">
                <a:latin typeface="Calibri" panose="020F0502020204030204" pitchFamily="34" charset="0"/>
              </a:rPr>
              <a:t>DHR budget)</a:t>
            </a:r>
            <a:endParaRPr lang="en-US" sz="1100" dirty="0">
              <a:latin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</a:rPr>
              <a:t>02/17/23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en-US" sz="1100" dirty="0">
                <a:latin typeface="Calibri" panose="020F0502020204030204" pitchFamily="34" charset="0"/>
              </a:rPr>
              <a:t>11am MST DHR 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DFM will review the proposed guidance for CEC -  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Zoom Link</a:t>
            </a:r>
            <a:endParaRPr lang="en-US" sz="1100" dirty="0">
              <a:effectLst/>
              <a:ea typeface="Calibri" panose="020F0502020204030204" pitchFamily="34" charset="0"/>
            </a:endParaRPr>
          </a:p>
          <a:p>
            <a:endParaRPr lang="en-US" sz="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119509-B055-2A1E-47CD-94225F7751DB}"/>
              </a:ext>
            </a:extLst>
          </p:cNvPr>
          <p:cNvSpPr txBox="1"/>
          <p:nvPr/>
        </p:nvSpPr>
        <p:spPr>
          <a:xfrm>
            <a:off x="225652" y="1259242"/>
            <a:ext cx="406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FY2024 CEC and Legislation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4BAE5B-9070-7983-7800-E4C5DCB1CFB0}"/>
              </a:ext>
            </a:extLst>
          </p:cNvPr>
          <p:cNvSpPr txBox="1"/>
          <p:nvPr/>
        </p:nvSpPr>
        <p:spPr>
          <a:xfrm>
            <a:off x="225652" y="2492191"/>
            <a:ext cx="3187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HR Training Schedule &amp; Recordings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752CF2D-69A7-385C-F96A-1D9667C0CB22}"/>
              </a:ext>
            </a:extLst>
          </p:cNvPr>
          <p:cNvCxnSpPr>
            <a:cxnSpLocks/>
          </p:cNvCxnSpPr>
          <p:nvPr/>
        </p:nvCxnSpPr>
        <p:spPr>
          <a:xfrm>
            <a:off x="314594" y="1522862"/>
            <a:ext cx="7103691" cy="0"/>
          </a:xfrm>
          <a:prstGeom prst="line">
            <a:avLst/>
          </a:prstGeom>
          <a:ln>
            <a:solidFill>
              <a:srgbClr val="646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2">
            <a:extLst>
              <a:ext uri="{FF2B5EF4-FFF2-40B4-BE49-F238E27FC236}">
                <a16:creationId xmlns:a16="http://schemas.microsoft.com/office/drawing/2014/main" id="{0E468F14-8A77-1720-3ED1-DDD0BAB9F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0BFA60-E879-5E4B-401F-CFCE7108CD43}"/>
              </a:ext>
            </a:extLst>
          </p:cNvPr>
          <p:cNvSpPr txBox="1"/>
          <p:nvPr/>
        </p:nvSpPr>
        <p:spPr>
          <a:xfrm>
            <a:off x="225652" y="2816736"/>
            <a:ext cx="72105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</a:rPr>
              <a:t>Thursday, January 19</a:t>
            </a:r>
            <a:r>
              <a:rPr lang="en-US" sz="1100" baseline="30000" dirty="0">
                <a:effectLst/>
              </a:rPr>
              <a:t>th</a:t>
            </a:r>
            <a:r>
              <a:rPr lang="en-US" sz="1100" dirty="0">
                <a:effectLst/>
              </a:rPr>
              <a:t> – </a:t>
            </a:r>
            <a:r>
              <a:rPr lang="en-US" sz="1100" b="1" dirty="0">
                <a:effectLst/>
              </a:rPr>
              <a:t>Statewide Policies – Leave</a:t>
            </a:r>
            <a:r>
              <a:rPr lang="en-US" sz="1100" dirty="0">
                <a:effectLst/>
              </a:rPr>
              <a:t> (Andrea Ryan) –</a:t>
            </a:r>
            <a:r>
              <a:rPr lang="en-US" sz="1100" dirty="0">
                <a:effectLst/>
                <a:hlinkClick r:id="rId5"/>
              </a:rPr>
              <a:t>Link</a:t>
            </a:r>
            <a:r>
              <a:rPr lang="en-US" sz="1100" dirty="0">
                <a:effectLst/>
              </a:rPr>
              <a:t> to watch recording (</a:t>
            </a:r>
            <a:r>
              <a:rPr lang="en-US" sz="1100" dirty="0">
                <a:solidFill>
                  <a:srgbClr val="232333"/>
                </a:solidFill>
                <a:effectLst/>
              </a:rPr>
              <a:t>Passcode: </a:t>
            </a:r>
            <a:r>
              <a:rPr lang="en-US" sz="1100" dirty="0" err="1">
                <a:solidFill>
                  <a:srgbClr val="232333"/>
                </a:solidFill>
                <a:effectLst/>
              </a:rPr>
              <a:t>ir</a:t>
            </a:r>
            <a:r>
              <a:rPr lang="en-US" sz="1100" dirty="0">
                <a:solidFill>
                  <a:srgbClr val="232333"/>
                </a:solidFill>
                <a:effectLst/>
              </a:rPr>
              <a:t>=11Q?y )</a:t>
            </a:r>
            <a:endParaRPr lang="en-US" sz="1100" dirty="0">
              <a:effectLst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</a:rPr>
              <a:t>Tuesday, January 24</a:t>
            </a:r>
            <a:r>
              <a:rPr lang="en-US" sz="1100" baseline="30000" dirty="0">
                <a:effectLst/>
              </a:rPr>
              <a:t>th</a:t>
            </a:r>
            <a:r>
              <a:rPr lang="en-US" sz="1100" dirty="0">
                <a:effectLst/>
              </a:rPr>
              <a:t> – </a:t>
            </a:r>
            <a:r>
              <a:rPr lang="en-US" sz="1100" b="1" dirty="0">
                <a:effectLst/>
              </a:rPr>
              <a:t>IPOPS</a:t>
            </a:r>
            <a:r>
              <a:rPr lang="en-US" sz="1100" dirty="0">
                <a:effectLst/>
              </a:rPr>
              <a:t> (Angie Baker) –</a:t>
            </a:r>
            <a:r>
              <a:rPr lang="en-US" sz="1100" dirty="0">
                <a:effectLst/>
                <a:hlinkClick r:id="rId6"/>
              </a:rPr>
              <a:t>Link</a:t>
            </a:r>
            <a:r>
              <a:rPr lang="en-US" sz="1100" dirty="0">
                <a:effectLst/>
              </a:rPr>
              <a:t> to watch recording (Passcode:  </a:t>
            </a:r>
            <a:r>
              <a:rPr lang="en-US" sz="1100" dirty="0">
                <a:solidFill>
                  <a:srgbClr val="232333"/>
                </a:solidFill>
                <a:effectLst/>
              </a:rPr>
              <a:t>3jbZ$y^d )</a:t>
            </a:r>
            <a:endParaRPr lang="en-US" sz="1100" dirty="0">
              <a:effectLst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</a:rPr>
              <a:t>Thursday, January 26</a:t>
            </a:r>
            <a:r>
              <a:rPr lang="en-US" sz="1100" baseline="30000" dirty="0">
                <a:effectLst/>
              </a:rPr>
              <a:t>th</a:t>
            </a:r>
            <a:r>
              <a:rPr lang="en-US" sz="1100" dirty="0">
                <a:effectLst/>
              </a:rPr>
              <a:t> – </a:t>
            </a:r>
            <a:r>
              <a:rPr lang="en-US" sz="1100" b="1" dirty="0">
                <a:effectLst/>
              </a:rPr>
              <a:t>Benefits </a:t>
            </a:r>
            <a:r>
              <a:rPr lang="en-US" sz="1100" dirty="0">
                <a:effectLst/>
              </a:rPr>
              <a:t>(Office of Group Insurance) –  	</a:t>
            </a:r>
            <a:r>
              <a:rPr lang="en-US" sz="1100" dirty="0">
                <a:effectLst/>
                <a:hlinkClick r:id="rId7"/>
              </a:rPr>
              <a:t> Link </a:t>
            </a:r>
            <a:r>
              <a:rPr lang="en-US" sz="1100" dirty="0">
                <a:effectLst/>
              </a:rPr>
              <a:t>to watch recording </a:t>
            </a:r>
            <a:r>
              <a:rPr lang="en-US" sz="1100" dirty="0"/>
              <a:t>(</a:t>
            </a:r>
            <a:r>
              <a:rPr lang="en-US" sz="1100" dirty="0">
                <a:effectLst/>
              </a:rPr>
              <a:t>Passcode: </a:t>
            </a:r>
            <a:r>
              <a:rPr lang="en-US" sz="1100" dirty="0">
                <a:solidFill>
                  <a:srgbClr val="232333"/>
                </a:solidFill>
                <a:effectLst/>
              </a:rPr>
              <a:t>59G^W4Su </a:t>
            </a:r>
            <a:r>
              <a:rPr lang="en-US" sz="1100" dirty="0">
                <a:effectLst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</a:rPr>
              <a:t>Tuesday, January 31</a:t>
            </a:r>
            <a:r>
              <a:rPr lang="en-US" sz="1100" baseline="30000" dirty="0">
                <a:effectLst/>
              </a:rPr>
              <a:t>st</a:t>
            </a:r>
            <a:r>
              <a:rPr lang="en-US" sz="1100" dirty="0">
                <a:effectLst/>
              </a:rPr>
              <a:t> – </a:t>
            </a:r>
            <a:r>
              <a:rPr lang="en-US" sz="1100" b="1" dirty="0">
                <a:effectLst/>
              </a:rPr>
              <a:t>Benefits – Retirement</a:t>
            </a:r>
            <a:r>
              <a:rPr lang="en-US" sz="1100" dirty="0">
                <a:effectLst/>
              </a:rPr>
              <a:t> (Carlin Hill) – </a:t>
            </a:r>
            <a:r>
              <a:rPr lang="en-US" sz="1100" dirty="0">
                <a:effectLst/>
                <a:hlinkClick r:id="rId8"/>
              </a:rPr>
              <a:t>Link</a:t>
            </a:r>
            <a:r>
              <a:rPr lang="en-US" sz="1100" dirty="0">
                <a:effectLst/>
              </a:rPr>
              <a:t> to watch recording (Passcode: </a:t>
            </a:r>
            <a:r>
              <a:rPr lang="en-US" sz="1100" dirty="0">
                <a:solidFill>
                  <a:srgbClr val="232333"/>
                </a:solidFill>
                <a:effectLst/>
              </a:rPr>
              <a:t>%VFhEKC9)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232333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</a:rPr>
              <a:t>Thursday, February 9</a:t>
            </a:r>
            <a:r>
              <a:rPr lang="en-US" sz="1100" baseline="30000" dirty="0">
                <a:effectLst/>
              </a:rPr>
              <a:t>th</a:t>
            </a:r>
            <a:r>
              <a:rPr lang="en-US" sz="1100" dirty="0">
                <a:effectLst/>
              </a:rPr>
              <a:t> – </a:t>
            </a:r>
            <a:r>
              <a:rPr lang="en-US" sz="1100" b="1" dirty="0" err="1">
                <a:effectLst/>
              </a:rPr>
              <a:t>Neogov</a:t>
            </a:r>
            <a:r>
              <a:rPr lang="en-US" sz="1100" b="1" dirty="0">
                <a:effectLst/>
              </a:rPr>
              <a:t> </a:t>
            </a:r>
            <a:r>
              <a:rPr lang="en-US" sz="1100" dirty="0">
                <a:effectLst/>
              </a:rPr>
              <a:t>(Michelle George &amp; Camille Lane) – 9 am PST / 10 am MT – </a:t>
            </a:r>
            <a:r>
              <a:rPr lang="en-US" sz="1100" dirty="0">
                <a:effectLst/>
                <a:hlinkClick r:id="rId9"/>
              </a:rPr>
              <a:t>Zoom </a:t>
            </a:r>
            <a:r>
              <a:rPr lang="en-US" sz="1100" dirty="0">
                <a:effectLst/>
              </a:rPr>
              <a:t>link to join (will record)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Thursday, February 16</a:t>
            </a:r>
            <a:r>
              <a:rPr lang="en-US" sz="1100" baseline="30000" dirty="0"/>
              <a:t>th</a:t>
            </a:r>
            <a:r>
              <a:rPr lang="en-US" sz="1100" dirty="0"/>
              <a:t> - </a:t>
            </a:r>
            <a:r>
              <a:rPr lang="en-US" sz="1100" b="1" dirty="0"/>
              <a:t>Hiring Employees who are Deaf or Hard of Hearing as your Competitive Advantage </a:t>
            </a:r>
            <a:r>
              <a:rPr lang="en-US" sz="1100" dirty="0"/>
              <a:t>(Steven Snow) – 1 pm PST/ 2 pm MT – </a:t>
            </a:r>
            <a:r>
              <a:rPr lang="en-US" sz="1100" dirty="0">
                <a:hlinkClick r:id="rId10"/>
              </a:rPr>
              <a:t>Zoom</a:t>
            </a:r>
            <a:r>
              <a:rPr lang="en-US" sz="1100" dirty="0"/>
              <a:t> like to join (will record)</a:t>
            </a:r>
            <a:r>
              <a:rPr lang="en-US" sz="1100" dirty="0">
                <a:effectLst/>
              </a:rPr>
              <a:t>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b="1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/>
              <a:t>Coming Soon:</a:t>
            </a:r>
          </a:p>
          <a:p>
            <a:r>
              <a:rPr lang="en-US" sz="1100" b="1" dirty="0">
                <a:effectLst/>
              </a:rPr>
              <a:t>	ADA Training (</a:t>
            </a:r>
            <a:r>
              <a:rPr lang="en-US" sz="1100" b="1" dirty="0"/>
              <a:t>TBD)  </a:t>
            </a:r>
            <a:r>
              <a:rPr lang="en-US" sz="1100" dirty="0"/>
              <a:t>(Dry Run with Human Resource Officers 2/3/23) </a:t>
            </a:r>
            <a:endParaRPr lang="en-US" sz="1100" dirty="0">
              <a:effectLst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</a:rPr>
              <a:t>	Microsoft Office 365 Training – TBD  (End of February)</a:t>
            </a: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B63A661D-0B98-440A-C584-4B370A516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5559AB9-B7D7-D39B-88D2-A5B3333A3686}"/>
              </a:ext>
            </a:extLst>
          </p:cNvPr>
          <p:cNvCxnSpPr>
            <a:cxnSpLocks/>
          </p:cNvCxnSpPr>
          <p:nvPr/>
        </p:nvCxnSpPr>
        <p:spPr>
          <a:xfrm>
            <a:off x="314594" y="8846538"/>
            <a:ext cx="7142149" cy="0"/>
          </a:xfrm>
          <a:prstGeom prst="line">
            <a:avLst/>
          </a:prstGeom>
          <a:ln>
            <a:solidFill>
              <a:srgbClr val="646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A25854-C6A0-8523-E122-F67B67E20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90" y="560345"/>
            <a:ext cx="1401510" cy="447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51FC50-80BD-A4F4-7C75-27BBAEB01079}"/>
              </a:ext>
            </a:extLst>
          </p:cNvPr>
          <p:cNvSpPr txBox="1"/>
          <p:nvPr/>
        </p:nvSpPr>
        <p:spPr>
          <a:xfrm>
            <a:off x="2109744" y="617774"/>
            <a:ext cx="355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Information &amp; Updates 2.03.2023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9B8E05-8152-3424-A75F-E1974E6FA2A1}"/>
              </a:ext>
            </a:extLst>
          </p:cNvPr>
          <p:cNvSpPr txBox="1"/>
          <p:nvPr/>
        </p:nvSpPr>
        <p:spPr>
          <a:xfrm>
            <a:off x="261183" y="8971266"/>
            <a:ext cx="72105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u="sng" dirty="0">
                <a:solidFill>
                  <a:srgbClr val="000000"/>
                </a:solidFill>
                <a:effectLst/>
              </a:rPr>
              <a:t>Sick Leave Usage Upon Retirement </a:t>
            </a:r>
            <a:r>
              <a:rPr lang="en-US" sz="1100" dirty="0">
                <a:solidFill>
                  <a:srgbClr val="000000"/>
                </a:solidFill>
                <a:effectLst/>
              </a:rPr>
              <a:t>– See the attached document that Carlin Hill at ITD made.  So useful!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Free job postings fo</a:t>
            </a:r>
            <a:r>
              <a:rPr lang="en-US" sz="1100" u="sng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 HR </a:t>
            </a:r>
            <a:r>
              <a:rPr lang="en-US" sz="1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– Rebecca Pearson shares that </a:t>
            </a:r>
            <a:r>
              <a:rPr lang="en-US" sz="1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  <a:hlinkClick r:id="rId12"/>
              </a:rPr>
              <a:t>HR Memes and Pallet </a:t>
            </a:r>
            <a:r>
              <a:rPr lang="en-US" sz="1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will let you post 3 HR jobs/month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u="sng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Benefits </a:t>
            </a:r>
            <a:r>
              <a:rPr lang="en-US" sz="1100" u="sng" dirty="0" err="1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Powerpoint</a:t>
            </a:r>
            <a:r>
              <a:rPr lang="en-US" sz="1100" u="sng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– Jennifer Pike shares her </a:t>
            </a:r>
            <a:r>
              <a:rPr lang="en-US" sz="1100" dirty="0" err="1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powerpoint</a:t>
            </a:r>
            <a:r>
              <a:rPr lang="en-US" sz="1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and Sherry </a:t>
            </a:r>
            <a:r>
              <a:rPr lang="en-US" sz="1100" dirty="0" err="1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Anghel</a:t>
            </a:r>
            <a:r>
              <a:rPr lang="en-US" sz="11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shares her Common Myths document.</a:t>
            </a:r>
            <a:endParaRPr lang="en-US" sz="11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E827F4C-1919-6A8D-CE30-C8AEE30946ED}"/>
              </a:ext>
            </a:extLst>
          </p:cNvPr>
          <p:cNvSpPr txBox="1"/>
          <p:nvPr/>
        </p:nvSpPr>
        <p:spPr>
          <a:xfrm>
            <a:off x="181854" y="7385573"/>
            <a:ext cx="72981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Luma has new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13"/>
              </a:rPr>
              <a:t>highlight videos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!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BB2F6EE-598E-133C-D2B1-4DD665754C59}"/>
              </a:ext>
            </a:extLst>
          </p:cNvPr>
          <p:cNvSpPr txBox="1"/>
          <p:nvPr/>
        </p:nvSpPr>
        <p:spPr>
          <a:xfrm>
            <a:off x="261183" y="8535538"/>
            <a:ext cx="290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From the Field – Resources to use!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22022DA-C3ED-91FE-6CB2-477842E94C47}"/>
              </a:ext>
            </a:extLst>
          </p:cNvPr>
          <p:cNvCxnSpPr>
            <a:cxnSpLocks/>
          </p:cNvCxnSpPr>
          <p:nvPr/>
        </p:nvCxnSpPr>
        <p:spPr>
          <a:xfrm>
            <a:off x="261183" y="2777053"/>
            <a:ext cx="7103691" cy="0"/>
          </a:xfrm>
          <a:prstGeom prst="line">
            <a:avLst/>
          </a:prstGeom>
          <a:ln>
            <a:solidFill>
              <a:srgbClr val="646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8ACD8E8-FDF2-DE75-9643-3AB9F506CB4E}"/>
              </a:ext>
            </a:extLst>
          </p:cNvPr>
          <p:cNvSpPr txBox="1"/>
          <p:nvPr/>
        </p:nvSpPr>
        <p:spPr>
          <a:xfrm>
            <a:off x="173265" y="5651504"/>
            <a:ext cx="6221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What should I do with the information about On Demand options for WC?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20145D5-264C-ACD4-23C2-8A8E9FF0A4A2}"/>
              </a:ext>
            </a:extLst>
          </p:cNvPr>
          <p:cNvCxnSpPr>
            <a:cxnSpLocks/>
          </p:cNvCxnSpPr>
          <p:nvPr/>
        </p:nvCxnSpPr>
        <p:spPr>
          <a:xfrm>
            <a:off x="261182" y="5928503"/>
            <a:ext cx="7103691" cy="0"/>
          </a:xfrm>
          <a:prstGeom prst="line">
            <a:avLst/>
          </a:prstGeom>
          <a:ln>
            <a:solidFill>
              <a:srgbClr val="646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91C5A74-73D5-C2C9-06B8-5595A1FF00D1}"/>
              </a:ext>
            </a:extLst>
          </p:cNvPr>
          <p:cNvSpPr txBox="1"/>
          <p:nvPr/>
        </p:nvSpPr>
        <p:spPr>
          <a:xfrm>
            <a:off x="173265" y="5952506"/>
            <a:ext cx="72450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St. Luke’s On-Demand program for workers’ compensation injuries/illnesses is available as of 02/01/2023. This program provides a virtual platform for individuals to access treatment via a telehealth video visit. Resources for this program were emailed out earlier this week and are available on the DHR Workers’ Compensation website. Please share this information with your staff. </a:t>
            </a:r>
            <a:r>
              <a:rPr lang="en-US" sz="1100" dirty="0">
                <a:effectLst/>
              </a:rPr>
              <a:t>Think about all the ways that you can communicate this with your employees...  </a:t>
            </a:r>
            <a:r>
              <a:rPr lang="en-US" sz="1100" dirty="0"/>
              <a:t>Ideas: Email, Agency intranet, post on community boards/breakroom, bring it up on a statewide call, present to your leadership team, take it to your safety committee, include it in new employee orientation and do a micro-learning.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BDC7A3-D6BE-DA16-265F-42D8EF8B376B}"/>
              </a:ext>
            </a:extLst>
          </p:cNvPr>
          <p:cNvSpPr txBox="1"/>
          <p:nvPr/>
        </p:nvSpPr>
        <p:spPr>
          <a:xfrm>
            <a:off x="173265" y="7929292"/>
            <a:ext cx="767953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Reporting Requirements section of the </a:t>
            </a:r>
            <a:r>
              <a:rPr lang="en-US" sz="11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14"/>
              </a:rPr>
              <a:t>Education Reimbursement Policy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have been updated. The update reflects statewide accounting and payroll processes and addresses taxing. In addition, DHR is continuing to work with the SCO to establish the statewide policy as a Qualified Educational Assistance Program. More details to come.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AF9FD6-A378-64D7-048E-3D5672A5B50C}"/>
              </a:ext>
            </a:extLst>
          </p:cNvPr>
          <p:cNvSpPr txBox="1"/>
          <p:nvPr/>
        </p:nvSpPr>
        <p:spPr>
          <a:xfrm>
            <a:off x="160139" y="7084538"/>
            <a:ext cx="290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Luma Resources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EBFB9A1-FB0E-2EBB-EBB7-71CA439B707D}"/>
              </a:ext>
            </a:extLst>
          </p:cNvPr>
          <p:cNvCxnSpPr>
            <a:cxnSpLocks/>
          </p:cNvCxnSpPr>
          <p:nvPr/>
        </p:nvCxnSpPr>
        <p:spPr>
          <a:xfrm>
            <a:off x="241952" y="7361537"/>
            <a:ext cx="7142149" cy="0"/>
          </a:xfrm>
          <a:prstGeom prst="line">
            <a:avLst/>
          </a:prstGeom>
          <a:ln>
            <a:solidFill>
              <a:srgbClr val="646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363C5E8-7891-BBD6-E03A-FA9D7E5E5746}"/>
              </a:ext>
            </a:extLst>
          </p:cNvPr>
          <p:cNvCxnSpPr>
            <a:cxnSpLocks/>
          </p:cNvCxnSpPr>
          <p:nvPr/>
        </p:nvCxnSpPr>
        <p:spPr>
          <a:xfrm>
            <a:off x="241951" y="7914926"/>
            <a:ext cx="7142149" cy="0"/>
          </a:xfrm>
          <a:prstGeom prst="line">
            <a:avLst/>
          </a:prstGeom>
          <a:ln>
            <a:solidFill>
              <a:srgbClr val="6464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1210BE5-7A40-C0B0-A4D1-8AA49FFA05DB}"/>
              </a:ext>
            </a:extLst>
          </p:cNvPr>
          <p:cNvSpPr txBox="1"/>
          <p:nvPr/>
        </p:nvSpPr>
        <p:spPr>
          <a:xfrm>
            <a:off x="181854" y="7676510"/>
            <a:ext cx="290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Educational Reimbursement Policy</a:t>
            </a:r>
          </a:p>
        </p:txBody>
      </p:sp>
    </p:spTree>
    <p:extLst>
      <p:ext uri="{BB962C8B-B14F-4D97-AF65-F5344CB8AC3E}">
        <p14:creationId xmlns:p14="http://schemas.microsoft.com/office/powerpoint/2010/main" val="2821636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2286</TotalTime>
  <Words>554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Taryn Ross</dc:creator>
  <cp:lastModifiedBy>Andrea Ryan</cp:lastModifiedBy>
  <cp:revision>44</cp:revision>
  <dcterms:created xsi:type="dcterms:W3CDTF">2022-11-04T16:11:58Z</dcterms:created>
  <dcterms:modified xsi:type="dcterms:W3CDTF">2023-02-03T15:17:29Z</dcterms:modified>
</cp:coreProperties>
</file>