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1" r:id="rId3"/>
    <p:sldId id="263" r:id="rId4"/>
    <p:sldId id="312" r:id="rId5"/>
    <p:sldId id="31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845016-80BA-400F-86B6-2FE0E7A6A2E8}" v="127" dt="2023-02-24T14:27:30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4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6269-65A5-4011-8478-85FAAF7BFDF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A4843-E22C-448A-B15B-1140F8043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8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816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230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BABB1-A8CF-56AA-D478-8E253A3AA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A84E9-EF92-1CF2-64E9-B85F2702B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D1CB0-64DE-713F-881E-7B728CDD0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FB1D-6E71-4C87-9FBD-5B91CFA90FA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119C9-E81D-E3FE-165A-B3BAFFA6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3EE0D-BF05-B6A2-2D2C-84B8C26D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959-97B6-4B8C-89EE-C093CCDC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6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35B6-17EE-95F8-F679-9FC4CA3CA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686DF-1B1D-DF89-52E8-CA493222B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93968-FE94-85F9-4700-AA80DC47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FB1D-6E71-4C87-9FBD-5B91CFA90FA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9327D-3D02-91CF-AC33-426B0E2F4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E5B50-B2FB-DFF5-EEA5-C027D3B6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959-97B6-4B8C-89EE-C093CCDC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4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F54D7F-4305-D533-50F4-2AED42693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DD9D21-3239-0499-D7E2-562A45B87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1C75D-46F8-CF5A-E674-884355C5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FB1D-6E71-4C87-9FBD-5B91CFA90FA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CB5FD-59F2-D324-D244-D6EA8FA87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3AED5-27CD-E7C3-4E88-4CCC57067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959-97B6-4B8C-89EE-C093CCDC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9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455205" y="4166472"/>
            <a:ext cx="11735668" cy="2691633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819967" y="4166467"/>
            <a:ext cx="8078400" cy="204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120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073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22CE-E0BA-4377-EE0E-31905D6C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63C7-908B-2D57-2748-3B1C2A72B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4B10D-CA6B-C90D-892B-099B33C6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FB1D-6E71-4C87-9FBD-5B91CFA90FA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DBA54-F880-23AA-46BB-F41030B9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09379-1E22-6289-8F88-0C298EF9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959-97B6-4B8C-89EE-C093CCDC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1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0A9C-B2D6-6BC8-AF43-FFA6D048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6EA9C-7AC7-AF0D-A6C8-141C1E752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A3104-E358-B12D-D626-C44AEBD5C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FB1D-6E71-4C87-9FBD-5B91CFA90FA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6A4A0-A6E1-85C9-3D9F-B0C12A74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DC71F-6222-5723-7ED2-22CF3CC1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959-97B6-4B8C-89EE-C093CCDC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3D8B4-32E8-43EA-CEB6-A550D120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72152-7923-8D95-DA6E-2FF519864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38E5A-7E59-5F9B-F5C3-D402888D2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9F789-2F3A-AD91-9353-195AC051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FB1D-6E71-4C87-9FBD-5B91CFA90FA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F3CAE-96CF-E5D6-3D1C-D520055ED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264C7-73B7-280D-A354-34AB44A6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959-97B6-4B8C-89EE-C093CCDC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2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81F20-0CBC-3856-2933-4C756038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12846-CBA3-2D1B-3B16-24E50901F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F6FCE-B191-F5BA-4C95-FF4894154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08CE86-D2EA-85B1-F944-903B5EBF7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B3061-D638-02C2-AF05-1F55874A1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18C2A8-5881-713B-C7B4-D237A074C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FB1D-6E71-4C87-9FBD-5B91CFA90FA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C7E155-4B15-7BE1-9BDA-C87359C5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F1CA7A-64A2-FB6E-BCBE-00BF125A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959-97B6-4B8C-89EE-C093CCDC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6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A7E0C-5044-F372-8762-AF05BA1C2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93EDF-0C65-CC31-1905-E1F3CFD5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FB1D-6E71-4C87-9FBD-5B91CFA90FA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4F064-0D84-F395-656A-2ADD69CE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43CE23-DE80-6059-BBE5-BB6E7AF3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959-97B6-4B8C-89EE-C093CCDC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9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5BD90-80BF-39D2-B68B-551F06851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FB1D-6E71-4C87-9FBD-5B91CFA90FA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AB997-8C97-25FD-1040-632C8DDF6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D20B8-0536-D43D-6E4F-6B5C242A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959-97B6-4B8C-89EE-C093CCDC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8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56AE-7B84-6A11-141E-76907C2FB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E572F-EA12-0704-2090-B735C5C22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99FBC-DC62-F74E-A606-71516157F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6F3A0-4A72-F4FF-D518-E68AADCB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FB1D-6E71-4C87-9FBD-5B91CFA90FA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5BC66-CD4B-78F4-4A85-B8340D46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14ED5-721C-D314-3685-4BA11E108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959-97B6-4B8C-89EE-C093CCDC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4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DB381-D7DA-DD2D-9240-BE0D26C9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D546DF-C439-3DCF-587A-B3A19B273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984F6-775E-20B4-D4DD-4DCCF9CF2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2532D-F1BF-DCDD-EB1D-B7496DFAF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FB1D-6E71-4C87-9FBD-5B91CFA90FA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F6817-154E-7DE4-DFA3-3990DCDC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03842-56EE-19E7-781D-ABD6D5B1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C959-97B6-4B8C-89EE-C093CCDC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2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9F1231-A622-1929-A007-A5F7921E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2B336-4FD0-FBD5-B9A7-417B30BBF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7C1A9-DF8B-BAA5-85B0-DF9484D81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1FB1D-6E71-4C87-9FBD-5B91CFA90FA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8E828-5905-548E-D940-34510155F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AB759-21A7-5164-D1AF-FC42741D0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AC959-97B6-4B8C-89EE-C093CCDC6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8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838440" y="3963267"/>
            <a:ext cx="8078400" cy="2042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800" dirty="0"/>
              <a:t>CEC Micro-Learning #3</a:t>
            </a:r>
            <a:endParaRPr sz="4800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DE7F779-D597-3972-F093-73A59459D5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005"/>
          <a:stretch/>
        </p:blipFill>
        <p:spPr>
          <a:xfrm>
            <a:off x="10303882" y="5922937"/>
            <a:ext cx="1717788" cy="572660"/>
          </a:xfrm>
          <a:prstGeom prst="rect">
            <a:avLst/>
          </a:prstGeom>
        </p:spPr>
      </p:pic>
      <p:sp>
        <p:nvSpPr>
          <p:cNvPr id="2" name="Google Shape;158;p13">
            <a:extLst>
              <a:ext uri="{FF2B5EF4-FFF2-40B4-BE49-F238E27FC236}">
                <a16:creationId xmlns:a16="http://schemas.microsoft.com/office/drawing/2014/main" id="{CD415602-3488-0CF5-6A63-60730731E5D1}"/>
              </a:ext>
            </a:extLst>
          </p:cNvPr>
          <p:cNvSpPr txBox="1">
            <a:spLocks/>
          </p:cNvSpPr>
          <p:nvPr/>
        </p:nvSpPr>
        <p:spPr>
          <a:xfrm>
            <a:off x="1761325" y="2105899"/>
            <a:ext cx="6055321" cy="11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 lang="en-US" sz="3200" b="1" dirty="0">
              <a:latin typeface="Barlow Light" panose="00000400000000000000" pitchFamily="2" charset="0"/>
            </a:endParaRPr>
          </a:p>
        </p:txBody>
      </p:sp>
      <p:sp>
        <p:nvSpPr>
          <p:cNvPr id="4" name="Google Shape;158;p13">
            <a:extLst>
              <a:ext uri="{FF2B5EF4-FFF2-40B4-BE49-F238E27FC236}">
                <a16:creationId xmlns:a16="http://schemas.microsoft.com/office/drawing/2014/main" id="{D8869ECD-C6D8-9EC7-5059-E196789BCC92}"/>
              </a:ext>
            </a:extLst>
          </p:cNvPr>
          <p:cNvSpPr txBox="1">
            <a:spLocks/>
          </p:cNvSpPr>
          <p:nvPr/>
        </p:nvSpPr>
        <p:spPr>
          <a:xfrm>
            <a:off x="1111045" y="4614914"/>
            <a:ext cx="10242515" cy="2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 lang="en-US" sz="3200" b="1" dirty="0">
              <a:latin typeface="Barlow Light" panose="00000400000000000000" pitchFamily="2" charset="0"/>
            </a:endParaRPr>
          </a:p>
          <a:p>
            <a:r>
              <a:rPr lang="en-US" sz="3200" b="1" dirty="0">
                <a:latin typeface="Barlow Light" panose="00000400000000000000" pitchFamily="2" charset="0"/>
              </a:rPr>
              <a:t>By: Mike Evans, HR Manager</a:t>
            </a:r>
            <a:endParaRPr lang="en-US" sz="3200" dirty="0">
              <a:latin typeface="Barlow Light" panose="00000400000000000000" pitchFamily="2" charset="0"/>
            </a:endParaRPr>
          </a:p>
        </p:txBody>
      </p:sp>
      <p:sp>
        <p:nvSpPr>
          <p:cNvPr id="5" name="Google Shape;158;p13">
            <a:extLst>
              <a:ext uri="{FF2B5EF4-FFF2-40B4-BE49-F238E27FC236}">
                <a16:creationId xmlns:a16="http://schemas.microsoft.com/office/drawing/2014/main" id="{7B6C1D11-E617-EB26-68FC-D09EF652972A}"/>
              </a:ext>
            </a:extLst>
          </p:cNvPr>
          <p:cNvSpPr txBox="1">
            <a:spLocks/>
          </p:cNvSpPr>
          <p:nvPr/>
        </p:nvSpPr>
        <p:spPr>
          <a:xfrm>
            <a:off x="10303882" y="4513506"/>
            <a:ext cx="1859009" cy="98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 lang="en-US" sz="3200" b="1" dirty="0">
              <a:latin typeface="Barlow Light" panose="00000400000000000000" pitchFamily="2" charset="0"/>
            </a:endParaRPr>
          </a:p>
          <a:p>
            <a:r>
              <a:rPr lang="en-US" sz="1867" b="1" dirty="0">
                <a:latin typeface="Barlow Light" panose="00000400000000000000" pitchFamily="2" charset="0"/>
              </a:rPr>
              <a:t>February 24, 2023</a:t>
            </a:r>
            <a:endParaRPr lang="en-US" sz="1867" dirty="0">
              <a:latin typeface="Barlow Light" panose="000004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Where We Started</a:t>
            </a:r>
            <a:endParaRPr dirty="0"/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508000" y="1796840"/>
            <a:ext cx="10473976" cy="453935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sz="2200" dirty="0"/>
              <a:t>On December 1, 2022, Administrator Wolff submitted to the Governors Office the FY 2024 CEC and Benefits Report.</a:t>
            </a:r>
          </a:p>
          <a:p>
            <a:r>
              <a:rPr lang="en-US" sz="2200" dirty="0"/>
              <a:t>The Governors Office made recommendations for FY 2024 CEC:</a:t>
            </a:r>
          </a:p>
          <a:p>
            <a:pPr lvl="1"/>
            <a:r>
              <a:rPr lang="en-US" sz="2200" dirty="0"/>
              <a:t>A 4% merit-based increase for all permanent positions</a:t>
            </a:r>
          </a:p>
          <a:p>
            <a:pPr lvl="1"/>
            <a:r>
              <a:rPr lang="en-US" sz="2200" dirty="0"/>
              <a:t>An upward shift to the salary structure averaging 8.5% that varies by paygrade</a:t>
            </a:r>
          </a:p>
          <a:p>
            <a:pPr lvl="1"/>
            <a:r>
              <a:rPr lang="en-US" sz="2200" dirty="0"/>
              <a:t>Creation of a Public Safety Salary Structure for public safety positions and a 6% equity increase for public safety positions</a:t>
            </a:r>
          </a:p>
          <a:p>
            <a:pPr lvl="1"/>
            <a:r>
              <a:rPr lang="en-US" sz="2200" dirty="0"/>
              <a:t>Move the minimum comp/ratio to 75% of policy and fully fund any costs to bring employees to the new minimum</a:t>
            </a:r>
          </a:p>
          <a:p>
            <a:pPr lvl="1"/>
            <a:r>
              <a:rPr lang="en-US" sz="2200" dirty="0"/>
              <a:t>Maintain design of the benefits package and percentage contributions for employee benefits</a:t>
            </a:r>
          </a:p>
          <a:p>
            <a:pPr lvl="1"/>
            <a:endParaRPr lang="en-US" sz="2533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2</a:t>
            </a:fld>
            <a:endParaRPr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EE9E76E-12E8-DC77-6872-0F74E2EA89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005"/>
          <a:stretch/>
        </p:blipFill>
        <p:spPr>
          <a:xfrm>
            <a:off x="10981976" y="794327"/>
            <a:ext cx="1048931" cy="3496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What Was Approved</a:t>
            </a:r>
            <a:endParaRPr dirty="0"/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508000" y="1796840"/>
            <a:ext cx="10473976" cy="453935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608965" indent="-507365"/>
            <a:r>
              <a:rPr lang="en-US" sz="2200" dirty="0"/>
              <a:t>On February 17, 2023, JFAC approved the following for FY 2024 CEC:</a:t>
            </a:r>
            <a:endParaRPr lang="en-US" sz="2200" dirty="0">
              <a:cs typeface="Calibri"/>
            </a:endParaRPr>
          </a:p>
          <a:p>
            <a:pPr marL="1218565" lvl="1" indent="-507365"/>
            <a:r>
              <a:rPr lang="en-US" sz="2200" dirty="0"/>
              <a:t>Appropriation of a $1.20 per hour for permanent employees to be distributed on merit with the flexibility for agency heads and institution presidents to distribute funds for recruitment and retention purposes in hard-to-fill, hard-to-retain positions </a:t>
            </a:r>
            <a:endParaRPr lang="en-US" sz="2200" dirty="0">
              <a:cs typeface="Calibri"/>
            </a:endParaRPr>
          </a:p>
          <a:p>
            <a:pPr marL="1218565" lvl="1" indent="-507365"/>
            <a:r>
              <a:rPr lang="en-US" sz="2200" dirty="0"/>
              <a:t>An upward shift to the salary structure averaging 8.5% that varies by paygrade</a:t>
            </a:r>
            <a:endParaRPr lang="en-US" sz="2200" dirty="0">
              <a:cs typeface="Calibri"/>
            </a:endParaRPr>
          </a:p>
          <a:p>
            <a:pPr marL="1218565" lvl="1" indent="-507365"/>
            <a:r>
              <a:rPr lang="en-US" sz="2200" dirty="0"/>
              <a:t>Addition of a Public Safety Salary Structure  (proposed 6% equity was not approved)</a:t>
            </a:r>
            <a:endParaRPr lang="en-US" sz="2200" dirty="0">
              <a:cs typeface="Calibri"/>
            </a:endParaRPr>
          </a:p>
          <a:p>
            <a:pPr marL="1218565" lvl="1" indent="-507365"/>
            <a:r>
              <a:rPr lang="en-US" sz="2200" dirty="0"/>
              <a:t>Move the minimum comp/ratio to 75% of policy.  Agencies will need to fund the cost to bring them to the minimum.  Maximum pay will remain at 150% of policy</a:t>
            </a:r>
            <a:endParaRPr lang="en-US" sz="2200" dirty="0">
              <a:cs typeface="Calibri"/>
            </a:endParaRPr>
          </a:p>
          <a:p>
            <a:pPr marL="1218565" lvl="1" indent="-507365"/>
            <a:r>
              <a:rPr lang="en-US" sz="2200" dirty="0"/>
              <a:t>Maintain design of the benefits package and percentage contributions for employee benefits</a:t>
            </a:r>
            <a:endParaRPr lang="en-US" sz="2200" dirty="0">
              <a:cs typeface="Calibri"/>
            </a:endParaRPr>
          </a:p>
          <a:p>
            <a:pPr marL="1218565" lvl="1" indent="-507365"/>
            <a:endParaRPr lang="en-US" sz="2533" dirty="0">
              <a:cs typeface="Calibri" panose="020F0502020204030204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3</a:t>
            </a:fld>
            <a:endParaRPr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EE9E76E-12E8-DC77-6872-0F74E2EA89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005"/>
          <a:stretch/>
        </p:blipFill>
        <p:spPr>
          <a:xfrm>
            <a:off x="10981976" y="794327"/>
            <a:ext cx="1048931" cy="34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8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Staff Moving to DHR or ITS</a:t>
            </a:r>
            <a:endParaRPr dirty="0"/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1971041" y="2114939"/>
            <a:ext cx="7323353" cy="422126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101598" indent="0">
              <a:buNone/>
            </a:pPr>
            <a:r>
              <a:rPr lang="en-US" sz="2933" dirty="0"/>
              <a:t>If an agency has HR or IT personnel that will be transitioning to DHR or ITS (FY 2024)</a:t>
            </a:r>
          </a:p>
          <a:p>
            <a:pPr marL="101598" indent="0">
              <a:buNone/>
            </a:pPr>
            <a:r>
              <a:rPr lang="en-US" sz="2933" dirty="0"/>
              <a:t>There will be additional guidance provided.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4</a:t>
            </a:fld>
            <a:endParaRPr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EE9E76E-12E8-DC77-6872-0F74E2EA89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005"/>
          <a:stretch/>
        </p:blipFill>
        <p:spPr>
          <a:xfrm>
            <a:off x="10981976" y="794327"/>
            <a:ext cx="1048931" cy="34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1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17F2-35FB-F707-4751-DF4898EDD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Next Steps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9AC25-B9C2-510E-8A08-FEA90F7EC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8965" indent="-507365"/>
            <a:r>
              <a:rPr lang="en-US" dirty="0">
                <a:cs typeface="Calibri"/>
              </a:rPr>
              <a:t>Remind supervisors to complete performance evaluations</a:t>
            </a:r>
          </a:p>
          <a:p>
            <a:pPr marL="608965" indent="-507365"/>
            <a:r>
              <a:rPr lang="en-US" dirty="0">
                <a:cs typeface="Calibri"/>
              </a:rPr>
              <a:t>Complete the cybersecurity training</a:t>
            </a:r>
          </a:p>
          <a:p>
            <a:pPr marL="608965" indent="-507365"/>
            <a:r>
              <a:rPr lang="en-US" dirty="0">
                <a:cs typeface="Calibri"/>
              </a:rPr>
              <a:t>Complete Respectful Workplace training</a:t>
            </a:r>
          </a:p>
          <a:p>
            <a:pPr marL="608965" indent="-507365"/>
            <a:r>
              <a:rPr lang="en-US" dirty="0">
                <a:cs typeface="Calibri"/>
              </a:rPr>
              <a:t>HR and Fiscal meet regularly to discuss and map out your CEC plan</a:t>
            </a:r>
          </a:p>
          <a:p>
            <a:pPr marL="608965" indent="-507365"/>
            <a:r>
              <a:rPr lang="en-US" dirty="0">
                <a:cs typeface="Calibri"/>
              </a:rPr>
              <a:t>Determine if your agency will implement early or at the beginning of FY 2024</a:t>
            </a:r>
          </a:p>
        </p:txBody>
      </p:sp>
    </p:spTree>
    <p:extLst>
      <p:ext uri="{BB962C8B-B14F-4D97-AF65-F5344CB8AC3E}">
        <p14:creationId xmlns:p14="http://schemas.microsoft.com/office/powerpoint/2010/main" val="344386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339</Words>
  <Application>Microsoft Office PowerPoint</Application>
  <PresentationFormat>Widescreen</PresentationFormat>
  <Paragraphs>32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Barlow Light</vt:lpstr>
      <vt:lpstr>Barlow SemiBold</vt:lpstr>
      <vt:lpstr>Calibri</vt:lpstr>
      <vt:lpstr>Calibri Light</vt:lpstr>
      <vt:lpstr>Office Theme</vt:lpstr>
      <vt:lpstr>CEC Micro-Learning #3</vt:lpstr>
      <vt:lpstr>Where We Started</vt:lpstr>
      <vt:lpstr>What Was Approved</vt:lpstr>
      <vt:lpstr>Staff Moving to DHR or ITS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 Micro-Learning #3</dc:title>
  <dc:creator>Michael Evans</dc:creator>
  <cp:lastModifiedBy>Michael Evans</cp:lastModifiedBy>
  <cp:revision>30</cp:revision>
  <dcterms:created xsi:type="dcterms:W3CDTF">2023-02-22T15:00:41Z</dcterms:created>
  <dcterms:modified xsi:type="dcterms:W3CDTF">2023-02-24T14:43:42Z</dcterms:modified>
</cp:coreProperties>
</file>