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352" r:id="rId2"/>
    <p:sldId id="1353" r:id="rId3"/>
    <p:sldId id="135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B744A-752F-42FB-9332-99A86599A93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D0D34-1D61-4F39-9C42-0AADEAD6D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81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8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ADF5BE-84CD-4D6C-98D6-16D663C24226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2829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5222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8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ADF5BE-84CD-4D6C-98D6-16D663C24226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2829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6438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8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ADF5BE-84CD-4D6C-98D6-16D663C24226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2829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4693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6EF4E-251F-420A-23BA-CB5A50A34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5D288F-1E14-B806-C496-62DCF2D59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133F1-FAFE-7001-4E1F-7F74005F7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867-7CB1-4971-813B-1C8A1E9D2045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E267A-4412-1FF4-894D-471537080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900CF-C677-1859-0B53-8D802567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D14C-F004-4A90-89ED-DF54EA00F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3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F7DCA-5903-3DFC-D46C-0FB188B95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F1EE9F-BFE1-5287-2859-A3AF19D7D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32276-7576-A51B-7E8E-1FE94C74E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867-7CB1-4971-813B-1C8A1E9D2045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EB4BB-F928-74AE-8C72-D206245A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A89D9-CD7A-6BF1-CEC0-EF99C031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D14C-F004-4A90-89ED-DF54EA00F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54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72836E-5157-C4CE-D5FE-42B4417A8C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74521F-46B6-1FF7-41BE-C7B5F4200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D4A64-5A8C-E035-45EC-462FA41F9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867-7CB1-4971-813B-1C8A1E9D2045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36269-819E-A5AF-D0EB-86CC194D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607E1-2132-831F-1015-2331C48E3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D14C-F004-4A90-89ED-DF54EA00F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7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25AC0-AD3B-FD2D-7C31-EF66C0FFA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F8D10-AB48-A9CE-225B-EB19A2300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63A6F-5943-E630-816E-F703B85CD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867-7CB1-4971-813B-1C8A1E9D2045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4F01-1FDB-C3A6-B81F-1FB541D0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7F307-9D48-D116-8EE3-E33B30EA1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D14C-F004-4A90-89ED-DF54EA00F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0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BA122-4223-E66E-9F71-EE17C9F9F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D80CC8-D7C7-BE54-70BE-F9B1FF6EE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2CFDF-BBAE-D8DB-5B6E-005BC333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867-7CB1-4971-813B-1C8A1E9D2045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3A0CB-556C-7775-A832-79126455F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5D1BA-A8E8-F0B6-69FB-DEC77614D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D14C-F004-4A90-89ED-DF54EA00F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9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8E234-3136-FBE8-7D9F-F55B8C047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1E0C6-2DD3-66C3-1A41-8C9460701C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98209F-A391-0084-1D9D-B1845505A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F3566F-5A18-26CB-7B92-7B6A6CB8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867-7CB1-4971-813B-1C8A1E9D2045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C8564-3CCD-0318-695E-288CB5893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942B60-765A-BD70-896A-2B7339627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D14C-F004-4A90-89ED-DF54EA00F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876D1-07A9-D6BA-7B97-B81327066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08675-2F9C-A8B6-7910-F2C84AC81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C05F75-6F30-2C60-1BF6-281E04364E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42DBEC-C807-3568-A6A0-49123A7BA1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BED5F5-84F3-B8C1-352C-6B4B02B849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6BB677-8FAB-20AA-7D89-DCB486D77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867-7CB1-4971-813B-1C8A1E9D2045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61EB7F-C81E-E9E0-967A-F72FEC45C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A301EF-E7FE-96EC-B649-604E0A3BE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D14C-F004-4A90-89ED-DF54EA00F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6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2D6F1-31A4-B48F-F564-4DE66E527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C23DA7-00A3-34B2-938F-E25255029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867-7CB1-4971-813B-1C8A1E9D2045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21CD05-7A13-7C70-6809-73C32BD0E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9E61B6-0ECA-8A16-6B1C-636E0BCAE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D14C-F004-4A90-89ED-DF54EA00F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6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4A167F-7A84-D218-EBA0-D1AE67959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867-7CB1-4971-813B-1C8A1E9D2045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C55DF4-0C8B-DDD2-3640-6315F6E3D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10FE5-7E79-F267-62C8-51ADE4514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D14C-F004-4A90-89ED-DF54EA00F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23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BCBE2-7259-B212-9E96-2E2C73B47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35BEA-760C-EFE3-7935-5B26FD2F6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57BA9-3B7D-95A7-6A21-20506DE44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1D536-F135-17F6-D945-6374C0531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867-7CB1-4971-813B-1C8A1E9D2045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838BC3-B59D-03AC-1EE2-8F92731EF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94B93-81B5-4046-2BC7-BB1FE3E84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D14C-F004-4A90-89ED-DF54EA00F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E9DC-C546-FEC5-791E-B2F927188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1727C-3B47-5A54-88BF-ABDF8FE33F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F4B10-F9D8-765E-3168-4BB857741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25E610-ACE2-93F7-43C0-2B30E03CF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867-7CB1-4971-813B-1C8A1E9D2045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0FE6E-21EB-DE64-D8AF-45922738D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546A3-931D-37D1-91B3-2FC74903C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D14C-F004-4A90-89ED-DF54EA00F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6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B1BF8-1066-B9B7-1F98-A2312497E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FCE73C-A347-DE50-0397-703F388DB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244C3-2A7D-60BA-D8C3-DB39A3087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58867-7CB1-4971-813B-1C8A1E9D2045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CBC2F-D64B-32E2-3D6A-D6778AA14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370CB-417A-3E3D-C534-7349657D94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ED14C-F004-4A90-89ED-DF54EA00F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3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EADAA53-A9E6-45A9-9A0F-6E530269B1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275863"/>
              </p:ext>
            </p:extLst>
          </p:nvPr>
        </p:nvGraphicFramePr>
        <p:xfrm>
          <a:off x="1480457" y="338957"/>
          <a:ext cx="9231085" cy="61800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7938">
                  <a:extLst>
                    <a:ext uri="{9D8B030D-6E8A-4147-A177-3AD203B41FA5}">
                      <a16:colId xmlns:a16="http://schemas.microsoft.com/office/drawing/2014/main" val="779145311"/>
                    </a:ext>
                  </a:extLst>
                </a:gridCol>
                <a:gridCol w="5493147">
                  <a:extLst>
                    <a:ext uri="{9D8B030D-6E8A-4147-A177-3AD203B41FA5}">
                      <a16:colId xmlns:a16="http://schemas.microsoft.com/office/drawing/2014/main" val="3111030344"/>
                    </a:ext>
                  </a:extLst>
                </a:gridCol>
              </a:tblGrid>
              <a:tr h="26983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Action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Initiator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1087043358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Hire Resource - GHR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Generalist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1012778035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Hire Resource - TA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Recruiter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3192573941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Rehire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Generalist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479344570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Rehire - TA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Recruiter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748116863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Transfer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Manager, Manager's Manager, or Generalist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2112690845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Transfer - TA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Recruiter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4175120580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Promote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Manager, Manager's Manager, or Generalist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2392870291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Promote - TA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Recruiter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1612372069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Change Relationship to Organization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Manager, Manager's Manager, or Generalist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2231443423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Add Work Assignment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Manager, Manager's Manager, or Generalist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3567834485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Add Work Assignment - TA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Recruiter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2663045169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Change Pay Rate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Manager, Manager's Manager, Generalist, Compensation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1276464111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Request Special Incentive (Bonus)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Manager, Manager's Manager, Generalist, Compensation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896326697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Terminate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Manager, Manager's Manager, or Generalist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8777437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Resignation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Employee, Manager, Manager's Manager or Generalist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1952381914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Requisition Approval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Manager, Manager's Manager or Recruiter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1266564365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Offer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Recruiter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3908541656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Request New Job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Manager, Manager's Manager, or Generalist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4283361617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Request New Position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Manager, Manager's Manager, or Generalist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2934436875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Request Position Update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Manager, Manager's Manager, or Generalist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22305709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Update Work Assignment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Manager, Manager's Manager, or Generalist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93" marR="6593" marT="6593" marB="0"/>
                </a:tc>
                <a:extLst>
                  <a:ext uri="{0D108BD9-81ED-4DB2-BD59-A6C34878D82A}">
                    <a16:rowId xmlns:a16="http://schemas.microsoft.com/office/drawing/2014/main" val="1577363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5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1CDA062-0D71-4D7E-885B-3B8C892D57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257725"/>
              </p:ext>
            </p:extLst>
          </p:nvPr>
        </p:nvGraphicFramePr>
        <p:xfrm>
          <a:off x="1628550" y="153901"/>
          <a:ext cx="8938427" cy="4904016"/>
        </p:xfrm>
        <a:graphic>
          <a:graphicData uri="http://schemas.openxmlformats.org/drawingml/2006/table">
            <a:tbl>
              <a:tblPr firstRow="1" firstCol="1" bandRow="1"/>
              <a:tblGrid>
                <a:gridCol w="1029773">
                  <a:extLst>
                    <a:ext uri="{9D8B030D-6E8A-4147-A177-3AD203B41FA5}">
                      <a16:colId xmlns:a16="http://schemas.microsoft.com/office/drawing/2014/main" val="2378046701"/>
                    </a:ext>
                  </a:extLst>
                </a:gridCol>
                <a:gridCol w="2334151">
                  <a:extLst>
                    <a:ext uri="{9D8B030D-6E8A-4147-A177-3AD203B41FA5}">
                      <a16:colId xmlns:a16="http://schemas.microsoft.com/office/drawing/2014/main" val="3217313814"/>
                    </a:ext>
                  </a:extLst>
                </a:gridCol>
                <a:gridCol w="741436">
                  <a:extLst>
                    <a:ext uri="{9D8B030D-6E8A-4147-A177-3AD203B41FA5}">
                      <a16:colId xmlns:a16="http://schemas.microsoft.com/office/drawing/2014/main" val="2711665861"/>
                    </a:ext>
                  </a:extLst>
                </a:gridCol>
                <a:gridCol w="892470">
                  <a:extLst>
                    <a:ext uri="{9D8B030D-6E8A-4147-A177-3AD203B41FA5}">
                      <a16:colId xmlns:a16="http://schemas.microsoft.com/office/drawing/2014/main" val="3445378398"/>
                    </a:ext>
                  </a:extLst>
                </a:gridCol>
                <a:gridCol w="549212">
                  <a:extLst>
                    <a:ext uri="{9D8B030D-6E8A-4147-A177-3AD203B41FA5}">
                      <a16:colId xmlns:a16="http://schemas.microsoft.com/office/drawing/2014/main" val="3166927975"/>
                    </a:ext>
                  </a:extLst>
                </a:gridCol>
                <a:gridCol w="549212">
                  <a:extLst>
                    <a:ext uri="{9D8B030D-6E8A-4147-A177-3AD203B41FA5}">
                      <a16:colId xmlns:a16="http://schemas.microsoft.com/office/drawing/2014/main" val="399898045"/>
                    </a:ext>
                  </a:extLst>
                </a:gridCol>
                <a:gridCol w="508021">
                  <a:extLst>
                    <a:ext uri="{9D8B030D-6E8A-4147-A177-3AD203B41FA5}">
                      <a16:colId xmlns:a16="http://schemas.microsoft.com/office/drawing/2014/main" val="1730152234"/>
                    </a:ext>
                  </a:extLst>
                </a:gridCol>
                <a:gridCol w="892470">
                  <a:extLst>
                    <a:ext uri="{9D8B030D-6E8A-4147-A177-3AD203B41FA5}">
                      <a16:colId xmlns:a16="http://schemas.microsoft.com/office/drawing/2014/main" val="282830869"/>
                    </a:ext>
                  </a:extLst>
                </a:gridCol>
                <a:gridCol w="549212">
                  <a:extLst>
                    <a:ext uri="{9D8B030D-6E8A-4147-A177-3AD203B41FA5}">
                      <a16:colId xmlns:a16="http://schemas.microsoft.com/office/drawing/2014/main" val="2987729285"/>
                    </a:ext>
                  </a:extLst>
                </a:gridCol>
                <a:gridCol w="892470">
                  <a:extLst>
                    <a:ext uri="{9D8B030D-6E8A-4147-A177-3AD203B41FA5}">
                      <a16:colId xmlns:a16="http://schemas.microsoft.com/office/drawing/2014/main" val="4294349334"/>
                    </a:ext>
                  </a:extLst>
                </a:gridCol>
              </a:tblGrid>
              <a:tr h="212820"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Workflow Steps by Category and Action Type with Sequential Approval Steps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Workflow Steps by Category and Action Type with Sequential Approval Steps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1" marR="359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35911" marR="359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35911" marR="359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35911" marR="359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35911" marR="359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35911" marR="359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35911" marR="359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35911" marR="359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1" marR="359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701576"/>
                  </a:ext>
                </a:extLst>
              </a:tr>
              <a:tr h="3661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Workflow Category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Workflow Action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Initiator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Current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Agency HR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Agency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Agency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Finance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State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Governor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State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Finance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(SCO) State Controller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57562"/>
                  </a:ext>
                </a:extLst>
              </a:tr>
              <a:tr h="205955">
                <a:tc rowSpan="10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Core HR Functions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(GHR)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B)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359956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Rehire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B)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C)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610340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Transfer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A)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B)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C)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779268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Promote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A)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B)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C)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54256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Change Relationship to Organization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015665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 Work Assignment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B)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C)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513379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Change Pay Rate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201961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Request Special Incentive (Bonus)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123301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Terminate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198997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Resignation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8819566"/>
                  </a:ext>
                </a:extLst>
              </a:tr>
              <a:tr h="205955"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Talent Acquisition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(TA)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Requisition Approval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822630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Offer Approval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707856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B)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941016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Rehire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B)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C)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08710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Transfer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A)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B)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C)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28021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Promote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A)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B)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C)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821758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 Work Assignment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B)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C)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715609"/>
                  </a:ext>
                </a:extLst>
              </a:tr>
              <a:tr h="205955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Compensation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Request New Job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085746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Request New Position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138277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Request Position Update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291225"/>
                  </a:ext>
                </a:extLst>
              </a:tr>
              <a:tr h="205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Update Work Assignment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---&gt;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(only if C)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61" marR="2696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36574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8FB7095-AB60-4C4C-B728-6064552EC3A5}"/>
              </a:ext>
            </a:extLst>
          </p:cNvPr>
          <p:cNvGraphicFramePr>
            <a:graphicFrameLocks noGrp="1"/>
          </p:cNvGraphicFramePr>
          <p:nvPr/>
        </p:nvGraphicFramePr>
        <p:xfrm>
          <a:off x="5882864" y="5177790"/>
          <a:ext cx="3981788" cy="1680210"/>
        </p:xfrm>
        <a:graphic>
          <a:graphicData uri="http://schemas.openxmlformats.org/drawingml/2006/table">
            <a:tbl>
              <a:tblPr firstRow="1" firstCol="1" bandRow="1"/>
              <a:tblGrid>
                <a:gridCol w="1510333">
                  <a:extLst>
                    <a:ext uri="{9D8B030D-6E8A-4147-A177-3AD203B41FA5}">
                      <a16:colId xmlns:a16="http://schemas.microsoft.com/office/drawing/2014/main" val="2776735074"/>
                    </a:ext>
                  </a:extLst>
                </a:gridCol>
                <a:gridCol w="1578985">
                  <a:extLst>
                    <a:ext uri="{9D8B030D-6E8A-4147-A177-3AD203B41FA5}">
                      <a16:colId xmlns:a16="http://schemas.microsoft.com/office/drawing/2014/main" val="3796096366"/>
                    </a:ext>
                  </a:extLst>
                </a:gridCol>
                <a:gridCol w="892470">
                  <a:extLst>
                    <a:ext uri="{9D8B030D-6E8A-4147-A177-3AD203B41FA5}">
                      <a16:colId xmlns:a16="http://schemas.microsoft.com/office/drawing/2014/main" val="3286271379"/>
                    </a:ext>
                  </a:extLst>
                </a:gridCol>
              </a:tblGrid>
              <a:tr h="163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Condition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9" marR="51489" marT="0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Condition 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9" marR="51489" marT="0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Condition 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9" marR="51489" marT="0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12470"/>
                  </a:ext>
                </a:extLst>
              </a:tr>
              <a:tr h="128149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It is a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transfer 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promotion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a different agency (then requires approval at the current agency)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9" marR="5148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It is a Governor Appointed 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position: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Board Member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Commissioner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Judge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Legislator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Regular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State Official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9" marR="5148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FLSA code is 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9" marR="5148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803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79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8B618F9-3BD0-4094-8957-BD5567E512E2}"/>
              </a:ext>
            </a:extLst>
          </p:cNvPr>
          <p:cNvGraphicFramePr>
            <a:graphicFrameLocks noGrp="1"/>
          </p:cNvGraphicFramePr>
          <p:nvPr/>
        </p:nvGraphicFramePr>
        <p:xfrm>
          <a:off x="1916792" y="78309"/>
          <a:ext cx="8358415" cy="4912727"/>
        </p:xfrm>
        <a:graphic>
          <a:graphicData uri="http://schemas.openxmlformats.org/drawingml/2006/table">
            <a:tbl>
              <a:tblPr firstRow="1" firstCol="1" bandRow="1"/>
              <a:tblGrid>
                <a:gridCol w="1659377">
                  <a:extLst>
                    <a:ext uri="{9D8B030D-6E8A-4147-A177-3AD203B41FA5}">
                      <a16:colId xmlns:a16="http://schemas.microsoft.com/office/drawing/2014/main" val="3878207872"/>
                    </a:ext>
                  </a:extLst>
                </a:gridCol>
                <a:gridCol w="1659377">
                  <a:extLst>
                    <a:ext uri="{9D8B030D-6E8A-4147-A177-3AD203B41FA5}">
                      <a16:colId xmlns:a16="http://schemas.microsoft.com/office/drawing/2014/main" val="3249101280"/>
                    </a:ext>
                  </a:extLst>
                </a:gridCol>
                <a:gridCol w="686836">
                  <a:extLst>
                    <a:ext uri="{9D8B030D-6E8A-4147-A177-3AD203B41FA5}">
                      <a16:colId xmlns:a16="http://schemas.microsoft.com/office/drawing/2014/main" val="3549650881"/>
                    </a:ext>
                  </a:extLst>
                </a:gridCol>
                <a:gridCol w="686836">
                  <a:extLst>
                    <a:ext uri="{9D8B030D-6E8A-4147-A177-3AD203B41FA5}">
                      <a16:colId xmlns:a16="http://schemas.microsoft.com/office/drawing/2014/main" val="3282015279"/>
                    </a:ext>
                  </a:extLst>
                </a:gridCol>
                <a:gridCol w="472200">
                  <a:extLst>
                    <a:ext uri="{9D8B030D-6E8A-4147-A177-3AD203B41FA5}">
                      <a16:colId xmlns:a16="http://schemas.microsoft.com/office/drawing/2014/main" val="3942542745"/>
                    </a:ext>
                  </a:extLst>
                </a:gridCol>
                <a:gridCol w="472200">
                  <a:extLst>
                    <a:ext uri="{9D8B030D-6E8A-4147-A177-3AD203B41FA5}">
                      <a16:colId xmlns:a16="http://schemas.microsoft.com/office/drawing/2014/main" val="2857692360"/>
                    </a:ext>
                  </a:extLst>
                </a:gridCol>
                <a:gridCol w="695422">
                  <a:extLst>
                    <a:ext uri="{9D8B030D-6E8A-4147-A177-3AD203B41FA5}">
                      <a16:colId xmlns:a16="http://schemas.microsoft.com/office/drawing/2014/main" val="1821027736"/>
                    </a:ext>
                  </a:extLst>
                </a:gridCol>
                <a:gridCol w="695422">
                  <a:extLst>
                    <a:ext uri="{9D8B030D-6E8A-4147-A177-3AD203B41FA5}">
                      <a16:colId xmlns:a16="http://schemas.microsoft.com/office/drawing/2014/main" val="1804909880"/>
                    </a:ext>
                  </a:extLst>
                </a:gridCol>
                <a:gridCol w="686836">
                  <a:extLst>
                    <a:ext uri="{9D8B030D-6E8A-4147-A177-3AD203B41FA5}">
                      <a16:colId xmlns:a16="http://schemas.microsoft.com/office/drawing/2014/main" val="1933591273"/>
                    </a:ext>
                  </a:extLst>
                </a:gridCol>
                <a:gridCol w="643909">
                  <a:extLst>
                    <a:ext uri="{9D8B030D-6E8A-4147-A177-3AD203B41FA5}">
                      <a16:colId xmlns:a16="http://schemas.microsoft.com/office/drawing/2014/main" val="3855553369"/>
                    </a:ext>
                  </a:extLst>
                </a:gridCol>
              </a:tblGrid>
              <a:tr h="232297"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Non-elected-type 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Workflow Steps by Category and Action Type with Sequential Approval Steps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721421"/>
                  </a:ext>
                </a:extLst>
              </a:tr>
              <a:tr h="677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Workflow Category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Workflow Action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Initiator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Current</a:t>
                      </a:r>
                      <a:b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Agency HR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Agency</a:t>
                      </a:r>
                      <a:b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HR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Agency</a:t>
                      </a:r>
                      <a:b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Finance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State</a:t>
                      </a:r>
                      <a:b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HR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Governor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(DFM) State</a:t>
                      </a:r>
                      <a:b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Finance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(SCO) State Controller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308909"/>
                  </a:ext>
                </a:extLst>
              </a:tr>
              <a:tr h="160052">
                <a:tc rowSpan="10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GHR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Hire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B)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H)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631906"/>
                  </a:ext>
                </a:extLst>
              </a:tr>
              <a:tr h="160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Rehire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B)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H)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C)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300553"/>
                  </a:ext>
                </a:extLst>
              </a:tr>
              <a:tr h="160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Transfer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A)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B)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H)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C)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42994"/>
                  </a:ext>
                </a:extLst>
              </a:tr>
              <a:tr h="160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Promote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A)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B)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H)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C)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040573"/>
                  </a:ext>
                </a:extLst>
              </a:tr>
              <a:tr h="3204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Change Relationship to Organization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03006"/>
                  </a:ext>
                </a:extLst>
              </a:tr>
              <a:tr h="160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 Work Assignment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B)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H)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C)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044382"/>
                  </a:ext>
                </a:extLst>
              </a:tr>
              <a:tr h="160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Change Pay Rate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B)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H)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515587"/>
                  </a:ext>
                </a:extLst>
              </a:tr>
              <a:tr h="3204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Request Special Incentive (Bonus)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B)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H)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2797604"/>
                  </a:ext>
                </a:extLst>
              </a:tr>
              <a:tr h="160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Terminate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E)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518944"/>
                  </a:ext>
                </a:extLst>
              </a:tr>
              <a:tr h="160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Resignation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245610"/>
                  </a:ext>
                </a:extLst>
              </a:tr>
              <a:tr h="160052"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Talent</a:t>
                      </a:r>
                      <a:b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Acquisition</a:t>
                      </a:r>
                      <a:b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(TA)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Requisition Approval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D)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2380909"/>
                  </a:ext>
                </a:extLst>
              </a:tr>
              <a:tr h="160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Offer Approval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D)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6818635"/>
                  </a:ext>
                </a:extLst>
              </a:tr>
              <a:tr h="160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Hire (TA)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B)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H)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892401"/>
                  </a:ext>
                </a:extLst>
              </a:tr>
              <a:tr h="160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Rehire (TA)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B)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H)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C)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677273"/>
                  </a:ext>
                </a:extLst>
              </a:tr>
              <a:tr h="160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Transfer (TA)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A)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B)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H)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C)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001500"/>
                  </a:ext>
                </a:extLst>
              </a:tr>
              <a:tr h="160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Promote (TA)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A)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B)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H)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C)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676591"/>
                  </a:ext>
                </a:extLst>
              </a:tr>
              <a:tr h="160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 Work Assignment (TA)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B)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H)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C)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859887"/>
                  </a:ext>
                </a:extLst>
              </a:tr>
              <a:tr h="160052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Compensation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Request New Job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27696"/>
                  </a:ext>
                </a:extLst>
              </a:tr>
              <a:tr h="160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Request New Position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574826"/>
                  </a:ext>
                </a:extLst>
              </a:tr>
              <a:tr h="3204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Request Position Update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G)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G)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G)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G)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72796"/>
                  </a:ext>
                </a:extLst>
              </a:tr>
              <a:tr h="3204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Update Work Assignment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F)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F)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F)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F)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F)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(if F)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66981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6382DE9-08C2-49BF-BB44-D03E99FCC2D2}"/>
              </a:ext>
            </a:extLst>
          </p:cNvPr>
          <p:cNvGraphicFramePr>
            <a:graphicFrameLocks noGrp="1"/>
          </p:cNvGraphicFramePr>
          <p:nvPr/>
        </p:nvGraphicFramePr>
        <p:xfrm>
          <a:off x="1409700" y="5059616"/>
          <a:ext cx="9372600" cy="1798384"/>
        </p:xfrm>
        <a:graphic>
          <a:graphicData uri="http://schemas.openxmlformats.org/drawingml/2006/table">
            <a:tbl>
              <a:tblPr firstRow="1" firstCol="1" bandRow="1"/>
              <a:tblGrid>
                <a:gridCol w="1005840">
                  <a:extLst>
                    <a:ext uri="{9D8B030D-6E8A-4147-A177-3AD203B41FA5}">
                      <a16:colId xmlns:a16="http://schemas.microsoft.com/office/drawing/2014/main" val="4108602179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401944240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90299544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78694254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19357132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00465801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72373661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069304202"/>
                    </a:ext>
                  </a:extLst>
                </a:gridCol>
              </a:tblGrid>
              <a:tr h="184150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Non-elected-type Workflows – Conditions for routing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1049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Condition 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Condition 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Condition 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Condition 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Condition 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Condition F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Condition 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Condition 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583028"/>
                  </a:ext>
                </a:extLst>
              </a:tr>
              <a:tr h="13017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It is a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transfer 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promotion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a different agency (then requires approval at the current agency)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It is a Governor Appointed position: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Board Member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Commissioner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Judge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Legislator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Regular State Official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FLSA code is 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There is an FTE variance; the workflow should be routed to State Finance (DFM) THEN, the approval MAY (not required) be routed to one or more "Approvers" defined/listed on the requisition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One of these is selected: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Dismissal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LayoffBudget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LayoffShortageReorg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LayoffandMedical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See the Work Assignment Update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form to route based on change type (routing will vary)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See the Position Update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form to route based on change type (routing will vary)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 approved by the Governor; State Finance approves all except those approved by the Governor in Condition B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26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68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1092</Words>
  <Application>Microsoft Office PowerPoint</Application>
  <PresentationFormat>Widescreen</PresentationFormat>
  <Paragraphs>343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Mattoon</dc:creator>
  <cp:lastModifiedBy>Ashley Mattoon</cp:lastModifiedBy>
  <cp:revision>2</cp:revision>
  <dcterms:created xsi:type="dcterms:W3CDTF">2023-05-15T17:20:18Z</dcterms:created>
  <dcterms:modified xsi:type="dcterms:W3CDTF">2023-06-16T14:23:19Z</dcterms:modified>
</cp:coreProperties>
</file>