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35" r:id="rId46"/>
    <p:sldMasterId id="2147484153" r:id="rId47"/>
  </p:sldMasterIdLst>
  <p:notesMasterIdLst>
    <p:notesMasterId r:id="rId61"/>
  </p:notesMasterIdLst>
  <p:handoutMasterIdLst>
    <p:handoutMasterId r:id="rId62"/>
  </p:handoutMasterIdLst>
  <p:sldIdLst>
    <p:sldId id="268" r:id="rId48"/>
    <p:sldId id="269" r:id="rId49"/>
    <p:sldId id="256" r:id="rId50"/>
    <p:sldId id="266" r:id="rId51"/>
    <p:sldId id="267" r:id="rId52"/>
    <p:sldId id="382" r:id="rId53"/>
    <p:sldId id="383" r:id="rId54"/>
    <p:sldId id="264" r:id="rId55"/>
    <p:sldId id="381" r:id="rId56"/>
    <p:sldId id="385" r:id="rId57"/>
    <p:sldId id="388" r:id="rId58"/>
    <p:sldId id="386" r:id="rId59"/>
    <p:sldId id="369" r:id="rId6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  <p15:guide id="3" orient="horz" pos="3792" userDrawn="1">
          <p15:clr>
            <a:srgbClr val="A4A3A4"/>
          </p15:clr>
        </p15:guide>
        <p15:guide id="4" pos="959" userDrawn="1">
          <p15:clr>
            <a:srgbClr val="A4A3A4"/>
          </p15:clr>
        </p15:guide>
        <p15:guide id="5" pos="67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8200"/>
    <a:srgbClr val="E39A07"/>
    <a:srgbClr val="000099"/>
    <a:srgbClr val="FFFFCC"/>
    <a:srgbClr val="9933FF"/>
    <a:srgbClr val="3366CC"/>
    <a:srgbClr val="204182"/>
    <a:srgbClr val="0069B8"/>
    <a:srgbClr val="007AD6"/>
    <a:srgbClr val="009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0" d="100"/>
          <a:sy n="110" d="100"/>
        </p:scale>
        <p:origin x="492" y="108"/>
      </p:cViewPr>
      <p:guideLst>
        <p:guide orient="horz" pos="2160"/>
        <p:guide orient="horz" pos="384"/>
        <p:guide orient="horz" pos="3792"/>
        <p:guide pos="959"/>
        <p:guide pos="672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slideMaster" Target="slideMasters/slideMaster2.xml"/><Relationship Id="rId50" Type="http://schemas.openxmlformats.org/officeDocument/2006/relationships/slide" Target="slides/slide3.xml"/><Relationship Id="rId55" Type="http://schemas.openxmlformats.org/officeDocument/2006/relationships/slide" Target="slides/slide8.xml"/><Relationship Id="rId63" Type="http://schemas.openxmlformats.org/officeDocument/2006/relationships/presProps" Target="pres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customXml" Target="../customXml/item41.xml"/><Relationship Id="rId54" Type="http://schemas.openxmlformats.org/officeDocument/2006/relationships/slide" Target="slides/slide7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slide" Target="slides/slide6.xml"/><Relationship Id="rId58" Type="http://schemas.openxmlformats.org/officeDocument/2006/relationships/slide" Target="slides/slide11.xml"/><Relationship Id="rId66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2.xml"/><Relationship Id="rId57" Type="http://schemas.openxmlformats.org/officeDocument/2006/relationships/slide" Target="slides/slide10.xml"/><Relationship Id="rId61" Type="http://schemas.openxmlformats.org/officeDocument/2006/relationships/notesMaster" Target="notesMasters/notesMaster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slide" Target="slides/slide5.xml"/><Relationship Id="rId60" Type="http://schemas.openxmlformats.org/officeDocument/2006/relationships/slide" Target="slides/slide13.xml"/><Relationship Id="rId65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slide" Target="slides/slide1.xml"/><Relationship Id="rId56" Type="http://schemas.openxmlformats.org/officeDocument/2006/relationships/slide" Target="slides/slide9.xml"/><Relationship Id="rId64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Master" Target="slideMasters/slideMaster1.xml"/><Relationship Id="rId59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EA74EB7-856E-45FD-83F0-5F7C6F3E4372}" type="datetimeFigureOut">
              <a:rPr lang="en-US"/>
              <a:t>3/16/2020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4886E15-F82A-4596-A46C-375C6D3981E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61B0E40-8125-41F8-BB6C-139D8D531A4F}" type="datetimeFigureOut">
              <a:rPr lang="en-US"/>
              <a:t>3/16/2020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F105DB2-FD3E-441D-8B7E-7AE83ECE27B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7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1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333B76B7-5811-4114-8A95-998148FFD529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2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67D0-0200-42BE-A0B2-78C70FBBB312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9189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67D0-0200-42BE-A0B2-78C70FBBB312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7605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67D0-0200-42BE-A0B2-78C70FBBB312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43367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67D0-0200-42BE-A0B2-78C70FBBB312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2844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67D0-0200-42BE-A0B2-78C70FBBB312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6117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67D0-0200-42BE-A0B2-78C70FBBB312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2692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077A-EF7A-41AA-8976-110EB7416C60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12B-6681-4BDF-AE10-F59636249FF3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6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8E22-D0BA-4CB4-9C32-B27533199514}" type="datetime1">
              <a:rPr lang="en-US" smtClean="0"/>
              <a:t>3/16/2020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Swiss 721 Roman" panose="020B05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443CC4-C787-4E1C-A637-63C7788637A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5B3CD6-4ACA-47F4-B7FB-B56454D2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1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80A9-7A83-412D-A8AC-5AF60A8AA507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4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wiss 721 Roman" panose="020B0504020202020204" pitchFamily="34" charset="0"/>
              </a:defRPr>
            </a:lvl1pPr>
            <a:lvl2pPr>
              <a:defRPr>
                <a:latin typeface="Swiss 721 Roman" panose="020B0504020202020204" pitchFamily="34" charset="0"/>
              </a:defRPr>
            </a:lvl2pPr>
            <a:lvl3pPr>
              <a:defRPr>
                <a:latin typeface="Swiss 721 Roman" panose="020B0504020202020204" pitchFamily="34" charset="0"/>
              </a:defRPr>
            </a:lvl3pPr>
            <a:lvl4pPr>
              <a:defRPr>
                <a:latin typeface="Swiss 721 Roman" panose="020B0504020202020204" pitchFamily="34" charset="0"/>
              </a:defRPr>
            </a:lvl4pPr>
            <a:lvl5pPr>
              <a:defRPr>
                <a:latin typeface="Swiss 721 Roman" panose="020B05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443CC4-C787-4E1C-A637-63C7788637A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5B3CD6-4ACA-47F4-B7FB-B56454D2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08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Swiss 721 Roman" panose="020B05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443CC4-C787-4E1C-A637-63C7788637A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5B3CD6-4ACA-47F4-B7FB-B56454D2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38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Swiss 721 Roman" panose="020B0504020202020204" pitchFamily="34" charset="0"/>
              </a:defRPr>
            </a:lvl1pPr>
            <a:lvl2pPr>
              <a:defRPr sz="2400">
                <a:latin typeface="Swiss 721 Roman" panose="020B0504020202020204" pitchFamily="34" charset="0"/>
              </a:defRPr>
            </a:lvl2pPr>
            <a:lvl3pPr>
              <a:defRPr sz="2000">
                <a:latin typeface="Swiss 721 Roman" panose="020B0504020202020204" pitchFamily="34" charset="0"/>
              </a:defRPr>
            </a:lvl3pPr>
            <a:lvl4pPr>
              <a:defRPr sz="1800">
                <a:latin typeface="Swiss 721 Roman" panose="020B0504020202020204" pitchFamily="34" charset="0"/>
              </a:defRPr>
            </a:lvl4pPr>
            <a:lvl5pPr>
              <a:defRPr sz="1800">
                <a:latin typeface="Swiss 721 Roman" panose="020B05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Swiss 721 Roman" panose="020B0504020202020204" pitchFamily="34" charset="0"/>
              </a:defRPr>
            </a:lvl1pPr>
            <a:lvl2pPr>
              <a:defRPr sz="2400">
                <a:latin typeface="Swiss 721 Roman" panose="020B0504020202020204" pitchFamily="34" charset="0"/>
              </a:defRPr>
            </a:lvl2pPr>
            <a:lvl3pPr>
              <a:defRPr sz="2000">
                <a:latin typeface="Swiss 721 Roman" panose="020B0504020202020204" pitchFamily="34" charset="0"/>
              </a:defRPr>
            </a:lvl3pPr>
            <a:lvl4pPr>
              <a:defRPr sz="1800">
                <a:latin typeface="Swiss 721 Roman" panose="020B0504020202020204" pitchFamily="34" charset="0"/>
              </a:defRPr>
            </a:lvl4pPr>
            <a:lvl5pPr>
              <a:defRPr sz="1800">
                <a:latin typeface="Swiss 721 Roman" panose="020B05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443CC4-C787-4E1C-A637-63C7788637A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5B3CD6-4ACA-47F4-B7FB-B56454D2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36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Swiss 721 Roman" panose="020B05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Swiss 721 Roman" panose="020B0504020202020204" pitchFamily="34" charset="0"/>
              </a:defRPr>
            </a:lvl1pPr>
            <a:lvl2pPr>
              <a:defRPr sz="2000">
                <a:latin typeface="Swiss 721 Roman" panose="020B0504020202020204" pitchFamily="34" charset="0"/>
              </a:defRPr>
            </a:lvl2pPr>
            <a:lvl3pPr>
              <a:defRPr sz="1800">
                <a:latin typeface="Swiss 721 Roman" panose="020B0504020202020204" pitchFamily="34" charset="0"/>
              </a:defRPr>
            </a:lvl3pPr>
            <a:lvl4pPr>
              <a:defRPr sz="1600">
                <a:latin typeface="Swiss 721 Roman" panose="020B0504020202020204" pitchFamily="34" charset="0"/>
              </a:defRPr>
            </a:lvl4pPr>
            <a:lvl5pPr>
              <a:defRPr sz="1600">
                <a:latin typeface="Swiss 721 Roman" panose="020B05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Swiss 721 Roman" panose="020B05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Swiss 721 Roman" panose="020B0504020202020204" pitchFamily="34" charset="0"/>
              </a:defRPr>
            </a:lvl1pPr>
            <a:lvl2pPr>
              <a:defRPr sz="2000">
                <a:latin typeface="Swiss 721 Roman" panose="020B0504020202020204" pitchFamily="34" charset="0"/>
              </a:defRPr>
            </a:lvl2pPr>
            <a:lvl3pPr>
              <a:defRPr sz="1800">
                <a:latin typeface="Swiss 721 Roman" panose="020B0504020202020204" pitchFamily="34" charset="0"/>
              </a:defRPr>
            </a:lvl3pPr>
            <a:lvl4pPr>
              <a:defRPr sz="1600">
                <a:latin typeface="Swiss 721 Roman" panose="020B0504020202020204" pitchFamily="34" charset="0"/>
              </a:defRPr>
            </a:lvl4pPr>
            <a:lvl5pPr>
              <a:defRPr sz="1600">
                <a:latin typeface="Swiss 721 Roman" panose="020B05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443CC4-C787-4E1C-A637-63C7788637A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5B3CD6-4ACA-47F4-B7FB-B56454D2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20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443CC4-C787-4E1C-A637-63C7788637A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5B3CD6-4ACA-47F4-B7FB-B56454D2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7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443CC4-C787-4E1C-A637-63C7788637A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5B3CD6-4ACA-47F4-B7FB-B56454D2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4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Swiss 721 Roman" panose="020B0504020202020204" pitchFamily="34" charset="0"/>
              </a:defRPr>
            </a:lvl1pPr>
            <a:lvl2pPr>
              <a:defRPr sz="2800">
                <a:latin typeface="Swiss 721 Roman" panose="020B0504020202020204" pitchFamily="34" charset="0"/>
              </a:defRPr>
            </a:lvl2pPr>
            <a:lvl3pPr>
              <a:defRPr sz="2400">
                <a:latin typeface="Swiss 721 Roman" panose="020B0504020202020204" pitchFamily="34" charset="0"/>
              </a:defRPr>
            </a:lvl3pPr>
            <a:lvl4pPr>
              <a:defRPr sz="2000">
                <a:latin typeface="Swiss 721 Roman" panose="020B0504020202020204" pitchFamily="34" charset="0"/>
              </a:defRPr>
            </a:lvl4pPr>
            <a:lvl5pPr>
              <a:defRPr sz="2000">
                <a:latin typeface="Swiss 721 Roman" panose="020B05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Swiss 721 Roman" panose="020B05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443CC4-C787-4E1C-A637-63C7788637A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5B3CD6-4ACA-47F4-B7FB-B56454D2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8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Swiss 721 Roman" panose="020B05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443CC4-C787-4E1C-A637-63C7788637A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5B3CD6-4ACA-47F4-B7FB-B56454D2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92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Swiss 721 Roman" panose="020B0504020202020204" pitchFamily="34" charset="0"/>
              </a:defRPr>
            </a:lvl1pPr>
            <a:lvl2pPr>
              <a:defRPr>
                <a:latin typeface="Swiss 721 Roman" panose="020B0504020202020204" pitchFamily="34" charset="0"/>
              </a:defRPr>
            </a:lvl2pPr>
            <a:lvl3pPr>
              <a:defRPr>
                <a:latin typeface="Swiss 721 Roman" panose="020B0504020202020204" pitchFamily="34" charset="0"/>
              </a:defRPr>
            </a:lvl3pPr>
            <a:lvl4pPr>
              <a:defRPr>
                <a:latin typeface="Swiss 721 Roman" panose="020B0504020202020204" pitchFamily="34" charset="0"/>
              </a:defRPr>
            </a:lvl4pPr>
            <a:lvl5pPr>
              <a:defRPr>
                <a:latin typeface="Swiss 721 Roman" panose="020B05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443CC4-C787-4E1C-A637-63C7788637A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5B3CD6-4ACA-47F4-B7FB-B56454D2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08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Swiss 721 Roman" panose="020B0504020202020204" pitchFamily="34" charset="0"/>
              </a:defRPr>
            </a:lvl1pPr>
            <a:lvl2pPr>
              <a:defRPr>
                <a:latin typeface="Swiss 721 Roman" panose="020B0504020202020204" pitchFamily="34" charset="0"/>
              </a:defRPr>
            </a:lvl2pPr>
            <a:lvl3pPr>
              <a:defRPr>
                <a:latin typeface="Swiss 721 Roman" panose="020B0504020202020204" pitchFamily="34" charset="0"/>
              </a:defRPr>
            </a:lvl3pPr>
            <a:lvl4pPr>
              <a:defRPr>
                <a:latin typeface="Swiss 721 Roman" panose="020B0504020202020204" pitchFamily="34" charset="0"/>
              </a:defRPr>
            </a:lvl4pPr>
            <a:lvl5pPr>
              <a:defRPr>
                <a:latin typeface="Swiss 721 Roman" panose="020B05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443CC4-C787-4E1C-A637-63C7788637A6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5B3CD6-4ACA-47F4-B7FB-B56454D2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6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DF0-FDDF-4143-9D8C-6AF41892E174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9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83F9-4677-4C31-8407-7919061A580B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2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39A6-3450-434F-A872-BEE63F7EB093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61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BB1C-FA00-4171-BA31-4C5E719472F3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8610-5B57-4C6B-BF9F-F5397A1F60B8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F3DD-8B6D-46AA-BCA9-242D4EF63DDF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8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1AE9-3D4A-4A08-B03D-DC6D2ADF5464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C6E67D0-0200-42BE-A0B2-78C70FBBB312}" type="datetime1">
              <a:rPr lang="en-US" smtClean="0"/>
              <a:t>3/16/2020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415DA7-E5EE-4EB6-90DA-E3C28ACE001F}"/>
              </a:ext>
            </a:extLst>
          </p:cNvPr>
          <p:cNvSpPr txBox="1"/>
          <p:nvPr userDrawn="1"/>
        </p:nvSpPr>
        <p:spPr>
          <a:xfrm>
            <a:off x="1523273" y="5638800"/>
            <a:ext cx="914591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673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  <p:sldLayoutId id="2147484147" r:id="rId12"/>
    <p:sldLayoutId id="2147484148" r:id="rId13"/>
    <p:sldLayoutId id="2147484149" r:id="rId14"/>
    <p:sldLayoutId id="2147484150" r:id="rId15"/>
    <p:sldLayoutId id="2147484151" r:id="rId16"/>
    <p:sldLayoutId id="2147484152" r:id="rId17"/>
    <p:sldLayoutId id="2147483914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-PowerPointBKGD-light.psd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6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47920"/>
          </a:solidFill>
          <a:latin typeface="Swiss 721 Roman" panose="020B0504020202020204" pitchFamily="34" charset="0"/>
          <a:ea typeface="ＭＳ Ｐゴシック" pitchFamily="-110" charset="-128"/>
          <a:cs typeface="Swiss 721 Roman" panose="020B05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•"/>
        <a:defRPr sz="3200" kern="1200">
          <a:solidFill>
            <a:schemeClr val="bg1">
              <a:lumMod val="50000"/>
            </a:schemeClr>
          </a:solidFill>
          <a:latin typeface="Swiss 721 Roman" panose="020B0504020202020204" pitchFamily="34" charset="0"/>
          <a:ea typeface="ＭＳ Ｐゴシック" pitchFamily="-110" charset="-128"/>
          <a:cs typeface="Swiss 721 Roman" panose="020B050402020202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Swiss 721 Roman" panose="020B0504020202020204" pitchFamily="34" charset="0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Swiss 721 Roman" panose="020B0504020202020204" pitchFamily="34" charset="0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Swiss 721 Roman" panose="020B0504020202020204" pitchFamily="34" charset="0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Swiss 721 Roman" panose="020B0504020202020204" pitchFamily="34" charset="0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hyperlink" Target="mailto:giscenter@isu.edu" TargetMode="Externa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404" y="2099733"/>
            <a:ext cx="10230596" cy="163406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Idaho Geospatial Council – Executive Committee 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(IGC-EC)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154955" y="4038600"/>
            <a:ext cx="8825658" cy="160020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2"/>
                </a:solidFill>
              </a:rPr>
              <a:t>March 19, 2020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71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209957"/>
            <a:ext cx="2129951" cy="4438087"/>
          </a:xfrm>
        </p:spPr>
        <p:txBody>
          <a:bodyPr anchor="ctr">
            <a:normAutofit/>
          </a:bodyPr>
          <a:lstStyle/>
          <a:p>
            <a:pPr algn="r"/>
            <a:r>
              <a:rPr lang="en-US" sz="3400" dirty="0">
                <a:solidFill>
                  <a:schemeClr val="tx1"/>
                </a:solidFill>
              </a:rPr>
              <a:t>Other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424" y="1059025"/>
            <a:ext cx="6339109" cy="4739950"/>
          </a:xfrm>
        </p:spPr>
        <p:txBody>
          <a:bodyPr anchor="ctr">
            <a:normAutofit/>
          </a:bodyPr>
          <a:lstStyle/>
          <a:p>
            <a:r>
              <a:rPr lang="en-US" sz="3200" i="1" dirty="0">
                <a:solidFill>
                  <a:schemeClr val="tx1"/>
                </a:solidFill>
              </a:rPr>
              <a:t>2020 IGC-EC Election Results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72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9FAAFE22-90D3-410A-ACD6-4F92DEF652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696770"/>
              </p:ext>
            </p:extLst>
          </p:nvPr>
        </p:nvGraphicFramePr>
        <p:xfrm>
          <a:off x="1676400" y="2819400"/>
          <a:ext cx="8686800" cy="2819400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383104">
                  <a:extLst>
                    <a:ext uri="{9D8B030D-6E8A-4147-A177-3AD203B41FA5}">
                      <a16:colId xmlns:a16="http://schemas.microsoft.com/office/drawing/2014/main" val="352572901"/>
                    </a:ext>
                  </a:extLst>
                </a:gridCol>
                <a:gridCol w="6303696">
                  <a:extLst>
                    <a:ext uri="{9D8B030D-6E8A-4147-A177-3AD203B41FA5}">
                      <a16:colId xmlns:a16="http://schemas.microsoft.com/office/drawing/2014/main" val="2580993892"/>
                    </a:ext>
                  </a:extLst>
                </a:gridCol>
              </a:tblGrid>
              <a:tr h="3516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Position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Elected Members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48649"/>
                  </a:ext>
                </a:extLst>
              </a:tr>
              <a:tr h="4112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State (Seat 1)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Sydney Lewis, Idaho Transportation Department </a:t>
                      </a:r>
                      <a:r>
                        <a:rPr lang="en-US" sz="1800" b="1" i="1" dirty="0">
                          <a:effectLst/>
                        </a:rPr>
                        <a:t>(I)</a:t>
                      </a:r>
                      <a:endParaRPr lang="en-US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6490069"/>
                  </a:ext>
                </a:extLst>
              </a:tr>
              <a:tr h="4112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Federal (Seat 4)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Carolina Valderrama-</a:t>
                      </a:r>
                      <a:r>
                        <a:rPr lang="en-US" sz="1800" dirty="0" err="1">
                          <a:effectLst/>
                        </a:rPr>
                        <a:t>Echavarria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U.S. Census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158168"/>
                  </a:ext>
                </a:extLst>
              </a:tr>
              <a:tr h="4112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Local (Seat 6)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Betty Conces, Kootenai County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4677091"/>
                  </a:ext>
                </a:extLst>
              </a:tr>
              <a:tr h="4112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Local (Seat 7)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Kelly Green, Blaine County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2150302"/>
                  </a:ext>
                </a:extLst>
              </a:tr>
              <a:tr h="4112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Tribal (Seat 8)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Laurie Ames, Nez Perce Tribe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0877840"/>
                  </a:ext>
                </a:extLst>
              </a:tr>
              <a:tr h="4112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Private (Seat 10)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Jan Cunningham, </a:t>
                      </a:r>
                      <a:r>
                        <a:rPr lang="en-US" sz="1800" dirty="0" err="1">
                          <a:effectLst/>
                        </a:rPr>
                        <a:t>Esri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183227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3836CDE-F2D5-4E6A-A636-860AB3A1AFA5}"/>
              </a:ext>
            </a:extLst>
          </p:cNvPr>
          <p:cNvSpPr txBox="1"/>
          <p:nvPr/>
        </p:nvSpPr>
        <p:spPr>
          <a:xfrm>
            <a:off x="1066800" y="914400"/>
            <a:ext cx="6626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2020 IGC-EC Election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11E09D-4F1A-4461-BDDB-1E15F8AF9E04}"/>
              </a:ext>
            </a:extLst>
          </p:cNvPr>
          <p:cNvSpPr txBox="1"/>
          <p:nvPr/>
        </p:nvSpPr>
        <p:spPr>
          <a:xfrm>
            <a:off x="9411657" y="60198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(I)</a:t>
            </a:r>
            <a:r>
              <a:rPr lang="en-US" dirty="0"/>
              <a:t> = Incumbent</a:t>
            </a:r>
          </a:p>
        </p:txBody>
      </p:sp>
    </p:spTree>
    <p:extLst>
      <p:ext uri="{BB962C8B-B14F-4D97-AF65-F5344CB8AC3E}">
        <p14:creationId xmlns:p14="http://schemas.microsoft.com/office/powerpoint/2010/main" val="151259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209957"/>
            <a:ext cx="2129951" cy="4438087"/>
          </a:xfrm>
        </p:spPr>
        <p:txBody>
          <a:bodyPr anchor="ctr">
            <a:normAutofit/>
          </a:bodyPr>
          <a:lstStyle/>
          <a:p>
            <a:pPr algn="r"/>
            <a:r>
              <a:rPr lang="en-US" sz="3400" dirty="0">
                <a:solidFill>
                  <a:schemeClr val="tx1"/>
                </a:solidFill>
              </a:rPr>
              <a:t>Other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425" y="1059025"/>
            <a:ext cx="5227576" cy="4739950"/>
          </a:xfrm>
        </p:spPr>
        <p:txBody>
          <a:bodyPr anchor="ctr">
            <a:normAutofit/>
          </a:bodyPr>
          <a:lstStyle/>
          <a:p>
            <a:r>
              <a:rPr lang="en-US" sz="3200" i="1" dirty="0">
                <a:solidFill>
                  <a:schemeClr val="tx1"/>
                </a:solidFill>
              </a:rPr>
              <a:t>ITA and Subcommittee Ethics and Code of Conduct Policy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2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en-US" sz="3200" i="1" dirty="0">
                <a:solidFill>
                  <a:schemeClr val="tx1"/>
                </a:solidFill>
              </a:rPr>
              <a:t>Adjourn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8424" y="1059025"/>
            <a:ext cx="4160772" cy="4739950"/>
          </a:xfrm>
        </p:spPr>
        <p:txBody>
          <a:bodyPr anchor="ctr">
            <a:norm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Next Meeting: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endParaRPr lang="en-US" sz="800" dirty="0">
              <a:solidFill>
                <a:schemeClr val="tx1"/>
              </a:solidFill>
            </a:endParaRPr>
          </a:p>
          <a:p>
            <a:pPr marL="320136" lvl="1" indent="0">
              <a:buNone/>
            </a:pPr>
            <a:r>
              <a:rPr lang="en-US" sz="800" dirty="0">
                <a:solidFill>
                  <a:schemeClr val="tx1"/>
                </a:solidFill>
              </a:rPr>
              <a:t> 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IGC-EC Meeting </a:t>
            </a:r>
            <a:r>
              <a:rPr lang="en-US" sz="2000" dirty="0">
                <a:solidFill>
                  <a:schemeClr val="tx1"/>
                </a:solidFill>
              </a:rPr>
              <a:t>-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Thursday, May 21, 2020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18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en-US" sz="3400" dirty="0">
                <a:solidFill>
                  <a:schemeClr val="tx1"/>
                </a:solidFill>
              </a:rPr>
              <a:t>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424" y="1059025"/>
            <a:ext cx="5913373" cy="4739950"/>
          </a:xfrm>
        </p:spPr>
        <p:txBody>
          <a:bodyPr anchor="ctr">
            <a:normAutofit/>
          </a:bodyPr>
          <a:lstStyle/>
          <a:p>
            <a:r>
              <a:rPr lang="en-US" sz="3200" i="1" dirty="0">
                <a:solidFill>
                  <a:schemeClr val="tx1"/>
                </a:solidFill>
              </a:rPr>
              <a:t>January 16, 2020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1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/>
              <a:t>Geodetic Control </a:t>
            </a:r>
            <a:br>
              <a:rPr lang="en-US" sz="4800" b="1" dirty="0"/>
            </a:br>
            <a:r>
              <a:rPr lang="en-US" sz="4800" b="1" dirty="0"/>
              <a:t>Technical Working Group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GC-TWG</a:t>
            </a:r>
          </a:p>
          <a:p>
            <a:r>
              <a:rPr lang="en-US" dirty="0"/>
              <a:t>Chair: Keith T Weber, GISP</a:t>
            </a:r>
          </a:p>
          <a:p>
            <a:r>
              <a:rPr lang="en-US" dirty="0"/>
              <a:t>ISU GIS TReC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208" y="4040775"/>
            <a:ext cx="2746248" cy="159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5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NATRF2022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 dirty="0"/>
              <a:t>Two spatial reference system changes for Idaho</a:t>
            </a:r>
          </a:p>
          <a:p>
            <a:r>
              <a:rPr lang="en-US" dirty="0"/>
              <a:t>Each is referred to as a LAYER by NGS</a:t>
            </a:r>
          </a:p>
          <a:p>
            <a:r>
              <a:rPr lang="en-US" dirty="0"/>
              <a:t>LAYER 1 is a revision of IDTM</a:t>
            </a:r>
          </a:p>
          <a:p>
            <a:r>
              <a:rPr lang="en-US" dirty="0"/>
              <a:t>LAYER  2 is a revision of SPCS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0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8150" y="1306287"/>
            <a:ext cx="10972800" cy="4525963"/>
          </a:xfrm>
        </p:spPr>
        <p:txBody>
          <a:bodyPr/>
          <a:lstStyle/>
          <a:p>
            <a:r>
              <a:rPr lang="en-US" dirty="0"/>
              <a:t>Previously discussed at IGC-EC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620" y="2069467"/>
            <a:ext cx="9402211" cy="33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93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8863"/>
            <a:ext cx="10972800" cy="563562"/>
          </a:xfrm>
        </p:spPr>
        <p:txBody>
          <a:bodyPr/>
          <a:lstStyle/>
          <a:p>
            <a:r>
              <a:rPr lang="en-US" dirty="0"/>
              <a:t>LAYER 2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1098" y="-225735"/>
            <a:ext cx="5579155" cy="74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63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GC-TWG recommends adopting NATRF2022</a:t>
            </a:r>
          </a:p>
          <a:p>
            <a:pPr lvl="1"/>
            <a:r>
              <a:rPr lang="en-US" dirty="0"/>
              <a:t>LAYER 1 for statewide GIS</a:t>
            </a:r>
          </a:p>
          <a:p>
            <a:pPr lvl="1"/>
            <a:r>
              <a:rPr lang="en-US" dirty="0"/>
              <a:t>LAYER 2 for survey, engineering, and other applications</a:t>
            </a:r>
          </a:p>
          <a:p>
            <a:r>
              <a:rPr lang="en-US" dirty="0"/>
              <a:t>How would IGC-EC like to proceed?</a:t>
            </a:r>
          </a:p>
          <a:p>
            <a:pPr lvl="1"/>
            <a:r>
              <a:rPr lang="en-US" dirty="0"/>
              <a:t>LAYER 1 was sent to IGC general membership on October 2</a:t>
            </a:r>
            <a:r>
              <a:rPr lang="en-US" baseline="30000" dirty="0"/>
              <a:t>nd</a:t>
            </a:r>
            <a:r>
              <a:rPr lang="en-US" dirty="0"/>
              <a:t>, 2019. </a:t>
            </a:r>
          </a:p>
        </p:txBody>
      </p:sp>
    </p:spTree>
    <p:extLst>
      <p:ext uri="{BB962C8B-B14F-4D97-AF65-F5344CB8AC3E}">
        <p14:creationId xmlns:p14="http://schemas.microsoft.com/office/powerpoint/2010/main" val="1960402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928" y="2167129"/>
            <a:ext cx="838809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" action="ppaction://noaction"/>
              </a:rPr>
              <a:t>mcpd@isu.edu</a:t>
            </a:r>
          </a:p>
          <a:p>
            <a:pPr marL="0" indent="0">
              <a:buNone/>
            </a:pPr>
            <a:r>
              <a:rPr lang="en-US" dirty="0">
                <a:hlinkClick r:id="" action="ppaction://noaction"/>
              </a:rPr>
              <a:t>webekeit@isu.edu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giscenter@isu.edu</a:t>
            </a: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j024504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266" y="1157592"/>
            <a:ext cx="3495798" cy="387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428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209957"/>
            <a:ext cx="2129951" cy="4438087"/>
          </a:xfrm>
        </p:spPr>
        <p:txBody>
          <a:bodyPr anchor="ctr">
            <a:normAutofit/>
          </a:bodyPr>
          <a:lstStyle/>
          <a:p>
            <a:pPr algn="r"/>
            <a:r>
              <a:rPr lang="en-US" sz="3400" dirty="0">
                <a:solidFill>
                  <a:schemeClr val="tx1"/>
                </a:solidFill>
              </a:rPr>
              <a:t>TWG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424" y="1059025"/>
            <a:ext cx="5913373" cy="4739950"/>
          </a:xfrm>
        </p:spPr>
        <p:txBody>
          <a:bodyPr anchor="ctr">
            <a:normAutofit/>
          </a:bodyPr>
          <a:lstStyle/>
          <a:p>
            <a:r>
              <a:rPr lang="en-US" sz="3200" i="1" dirty="0">
                <a:solidFill>
                  <a:schemeClr val="tx1"/>
                </a:solidFill>
              </a:rPr>
              <a:t>Public Safety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26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ISU_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SU_2018" id="{BB2954DE-A078-4824-9B0E-F6E4433F6D1C}" vid="{8B6FE7E5-EC13-4137-B808-0755CCDB3271}"/>
    </a:ext>
  </a:extLst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4B7B065F-E7E2-4FC1-8245-5D49A5712772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52279DF5-4EAA-4B19-B1A9-7645262CBB92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63EE5CDD-94BB-4EFA-8D1D-9F4A028E15E2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C78CC15D-976E-4EAB-86C3-C507D646FF54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A03ABD00-ADA1-451C-9DFB-05030725E473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779A98A6-B311-4508-A749-4859F778B923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06DB1F7F-874E-4E03-946C-C77E140CCF2E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29CD5148-FA23-49F6-A5F1-3E91C780FCC2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B1A568DE-E7BE-4134-898D-DE44A5CD29B8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BD1528F3-9A1D-4D5D-B464-693F5AE1370B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F7E908CA-B086-4584-A244-977C4E65C797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CC2F9598-A212-4100-9845-D18B68064428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2D705CEF-B7F3-43E6-82C1-FDEB7F02DD0A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466AE9F5-A2BB-4EFB-876D-1111FA85B265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D455EA65-574D-41E9-B59A-E2322170A13B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CD8DCC5A-AC99-47C1-A4FE-309BB8D7065F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5DBB2E75-6D7D-4B02-AFE4-D230D46432B7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E9A3BB55-8264-435C-B044-5FC56EE3F5A8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593E4ED9-CEA3-4B12-A637-01EF291AEA71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146D30E0-C4F9-4FEF-B5C5-E7312D24A459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CC864001-A60D-40C9-A6CD-1EE64ABC9F85}">
  <ds:schemaRefs>
    <ds:schemaRef ds:uri="http://schemas.microsoft.com/sharepoint/v3/contenttype/forms"/>
  </ds:schemaRefs>
</ds:datastoreItem>
</file>

<file path=customXml/itemProps29.xml><?xml version="1.0" encoding="utf-8"?>
<ds:datastoreItem xmlns:ds="http://schemas.openxmlformats.org/officeDocument/2006/customXml" ds:itemID="{4D0A8AE8-A564-4A04-9FC1-2B5B5B7116FA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F1C84036-0E29-4EB6-8DA1-5CE81DA7FF81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4EF17485-1BC4-4062-BB73-46AE0310618A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6A3FE967-8EE8-4798-A949-5A30657A56F4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B9EC3E1A-4DF0-4671-8ACC-F337FF81412E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57639E16-0C20-4F9E-9B47-0D10F4C032C0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D4ACEB70-A66E-45EA-90EE-9DF3F1604DB6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8B3584ED-B08B-4EDA-A50E-E6EC2DEB78E7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30D2C9B5-124E-4C25-8E39-54471ED5AA8B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073A25A6-16BA-4A05-AA26-9E27B59C9C60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8E5D3687-D775-4C03-A8C3-3A8F1B197983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C365AB82-2B50-4F9B-ABF6-C3950689F1CF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90A4480C-A2AA-44FA-8C7F-1B4716492192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303C6594-A0F4-42A7-9CEC-AA007197EA84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C57CD2B4-57F9-4127-A70C-BAF7AF6AB91E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ECAE70BA-E467-4C22-A42D-171DA5E9D483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7D39BE95-F338-414A-9D8C-BBF9C98CF269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4C9077C5-3898-4332-80C4-B91CBDEE153B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B5078AE4-87C0-4150-A7F9-07B21F8FE380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23013CD1-C4CA-44C4-881D-74287B645DD9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E5C54622-22EB-47A0-8E20-F67A5A4357F0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FF7E94B6-FBEB-40B0-92FD-2133C6EA8C6B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A2AF6116-6D1B-40BB-95D3-93C72FB8C263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C6FAF142-7855-4ACF-AF0F-E3130B23FDB3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Widescreen</PresentationFormat>
  <Paragraphs>54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Swiss 721 Roman</vt:lpstr>
      <vt:lpstr>Wingdings</vt:lpstr>
      <vt:lpstr>Wingdings 3</vt:lpstr>
      <vt:lpstr>Ion Boardroom</vt:lpstr>
      <vt:lpstr>ISU_2018</vt:lpstr>
      <vt:lpstr>Idaho Geospatial Council – Executive Committee  (IGC-EC)</vt:lpstr>
      <vt:lpstr>Minutes</vt:lpstr>
      <vt:lpstr>Geodetic Control  Technical Working Group</vt:lpstr>
      <vt:lpstr>NATRF2022</vt:lpstr>
      <vt:lpstr>LAYER 1</vt:lpstr>
      <vt:lpstr>LAYER 2</vt:lpstr>
      <vt:lpstr>Consensus</vt:lpstr>
      <vt:lpstr>Questions?</vt:lpstr>
      <vt:lpstr>TWG Update</vt:lpstr>
      <vt:lpstr>Other Business</vt:lpstr>
      <vt:lpstr>PowerPoint Presentation</vt:lpstr>
      <vt:lpstr>Other Business</vt:lpstr>
      <vt:lpstr>Adjourn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2020-01-13T16:18:45Z</dcterms:created>
  <dcterms:modified xsi:type="dcterms:W3CDTF">2020-03-16T19:41:37Z</dcterms:modified>
</cp:coreProperties>
</file>