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35" r:id="rId46"/>
    <p:sldMasterId id="2147484153" r:id="rId47"/>
    <p:sldMasterId id="2147484165" r:id="rId48"/>
  </p:sldMasterIdLst>
  <p:notesMasterIdLst>
    <p:notesMasterId r:id="rId72"/>
  </p:notesMasterIdLst>
  <p:handoutMasterIdLst>
    <p:handoutMasterId r:id="rId73"/>
  </p:handoutMasterIdLst>
  <p:sldIdLst>
    <p:sldId id="268" r:id="rId49"/>
    <p:sldId id="269" r:id="rId50"/>
    <p:sldId id="394" r:id="rId51"/>
    <p:sldId id="404" r:id="rId52"/>
    <p:sldId id="413" r:id="rId53"/>
    <p:sldId id="414" r:id="rId54"/>
    <p:sldId id="411" r:id="rId55"/>
    <p:sldId id="415" r:id="rId56"/>
    <p:sldId id="382" r:id="rId57"/>
    <p:sldId id="290" r:id="rId58"/>
    <p:sldId id="381" r:id="rId59"/>
    <p:sldId id="256" r:id="rId60"/>
    <p:sldId id="266" r:id="rId61"/>
    <p:sldId id="267" r:id="rId62"/>
    <p:sldId id="389" r:id="rId63"/>
    <p:sldId id="390" r:id="rId64"/>
    <p:sldId id="391" r:id="rId65"/>
    <p:sldId id="416" r:id="rId66"/>
    <p:sldId id="395" r:id="rId67"/>
    <p:sldId id="417" r:id="rId68"/>
    <p:sldId id="393" r:id="rId69"/>
    <p:sldId id="386" r:id="rId70"/>
    <p:sldId id="369" r:id="rId7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pos="959" userDrawn="1">
          <p15:clr>
            <a:srgbClr val="A4A3A4"/>
          </p15:clr>
        </p15:guide>
        <p15:guide id="5" pos="67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200"/>
    <a:srgbClr val="E39A07"/>
    <a:srgbClr val="000099"/>
    <a:srgbClr val="FFFFCC"/>
    <a:srgbClr val="9933FF"/>
    <a:srgbClr val="3366CC"/>
    <a:srgbClr val="204182"/>
    <a:srgbClr val="0069B8"/>
    <a:srgbClr val="007AD6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orient="horz" pos="384"/>
        <p:guide orient="horz" pos="3792"/>
        <p:guide pos="959"/>
        <p:guide pos="67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Master" Target="slideMasters/slideMaster2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76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slide" Target="slides/slide2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slide" Target="slides/slide18.xml"/><Relationship Id="rId7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61" Type="http://schemas.openxmlformats.org/officeDocument/2006/relationships/slide" Target="slides/slide13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Master" Target="slideMasters/slideMaster3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77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" Target="slides/slide3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1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slide" Target="slides/slide22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64102-CAFF-4CE7-A2DD-8FDD3AEA94E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FF801-C095-434B-8038-88811DDDCB46}">
      <dgm:prSet phldrT="[Text]"/>
      <dgm:spPr/>
      <dgm:t>
        <a:bodyPr/>
        <a:lstStyle/>
        <a:p>
          <a:r>
            <a:rPr lang="en-US" dirty="0"/>
            <a:t>Power</a:t>
          </a:r>
        </a:p>
      </dgm:t>
    </dgm:pt>
    <dgm:pt modelId="{FA74344B-521E-4E8C-9CCD-B21AF11EE046}" type="parTrans" cxnId="{C295D5FC-A435-47D6-9719-454930AA85A8}">
      <dgm:prSet/>
      <dgm:spPr/>
      <dgm:t>
        <a:bodyPr/>
        <a:lstStyle/>
        <a:p>
          <a:endParaRPr lang="en-US"/>
        </a:p>
      </dgm:t>
    </dgm:pt>
    <dgm:pt modelId="{826E7966-3ACF-4083-B1AE-7A22CDA5998A}" type="sibTrans" cxnId="{C295D5FC-A435-47D6-9719-454930AA85A8}">
      <dgm:prSet/>
      <dgm:spPr/>
      <dgm:t>
        <a:bodyPr/>
        <a:lstStyle/>
        <a:p>
          <a:endParaRPr lang="en-US"/>
        </a:p>
      </dgm:t>
    </dgm:pt>
    <dgm:pt modelId="{187AD84D-4EE6-4F9C-A4AF-6B7A055257E9}">
      <dgm:prSet phldrT="[Text]"/>
      <dgm:spPr/>
      <dgm:t>
        <a:bodyPr/>
        <a:lstStyle/>
        <a:p>
          <a:r>
            <a:rPr lang="en-US" dirty="0"/>
            <a:t>Congressional representation</a:t>
          </a:r>
        </a:p>
      </dgm:t>
    </dgm:pt>
    <dgm:pt modelId="{804E4566-8AAA-4BDB-A039-CCBBB1824719}" type="parTrans" cxnId="{B3421B08-FC30-4821-AEC6-E78FE124107A}">
      <dgm:prSet/>
      <dgm:spPr/>
      <dgm:t>
        <a:bodyPr/>
        <a:lstStyle/>
        <a:p>
          <a:endParaRPr lang="en-US"/>
        </a:p>
      </dgm:t>
    </dgm:pt>
    <dgm:pt modelId="{C90F1678-5470-40D5-8085-D92B473CF097}" type="sibTrans" cxnId="{B3421B08-FC30-4821-AEC6-E78FE124107A}">
      <dgm:prSet/>
      <dgm:spPr/>
      <dgm:t>
        <a:bodyPr/>
        <a:lstStyle/>
        <a:p>
          <a:endParaRPr lang="en-US"/>
        </a:p>
      </dgm:t>
    </dgm:pt>
    <dgm:pt modelId="{11E17B86-5D4E-4D6F-9692-051D5CFF41EA}">
      <dgm:prSet phldrT="[Text]"/>
      <dgm:spPr/>
      <dgm:t>
        <a:bodyPr/>
        <a:lstStyle/>
        <a:p>
          <a:r>
            <a:rPr lang="en-US" dirty="0"/>
            <a:t>Reapportionment &amp; redistricting</a:t>
          </a:r>
        </a:p>
      </dgm:t>
    </dgm:pt>
    <dgm:pt modelId="{B328DA14-0857-4D3C-8667-FF474A071297}" type="parTrans" cxnId="{E3A8262C-DA59-456E-9091-F49D88DE3960}">
      <dgm:prSet/>
      <dgm:spPr/>
      <dgm:t>
        <a:bodyPr/>
        <a:lstStyle/>
        <a:p>
          <a:endParaRPr lang="en-US"/>
        </a:p>
      </dgm:t>
    </dgm:pt>
    <dgm:pt modelId="{36CD6E41-6936-471C-BC18-71F49474C5DA}" type="sibTrans" cxnId="{E3A8262C-DA59-456E-9091-F49D88DE3960}">
      <dgm:prSet/>
      <dgm:spPr/>
      <dgm:t>
        <a:bodyPr/>
        <a:lstStyle/>
        <a:p>
          <a:endParaRPr lang="en-US"/>
        </a:p>
      </dgm:t>
    </dgm:pt>
    <dgm:pt modelId="{35B7935E-85B6-4064-8B66-14D7F6679555}">
      <dgm:prSet phldrT="[Text]"/>
      <dgm:spPr/>
      <dgm:t>
        <a:bodyPr/>
        <a:lstStyle/>
        <a:p>
          <a:r>
            <a:rPr lang="en-US" dirty="0"/>
            <a:t>Money</a:t>
          </a:r>
        </a:p>
      </dgm:t>
    </dgm:pt>
    <dgm:pt modelId="{4ED16C52-0A97-4399-84AD-910A4D493CE2}" type="parTrans" cxnId="{6270FD27-2ADA-4AE8-BD0D-956488D57723}">
      <dgm:prSet/>
      <dgm:spPr/>
      <dgm:t>
        <a:bodyPr/>
        <a:lstStyle/>
        <a:p>
          <a:endParaRPr lang="en-US"/>
        </a:p>
      </dgm:t>
    </dgm:pt>
    <dgm:pt modelId="{1AC2EE87-C59E-43BC-BDE5-3EDA89040348}" type="sibTrans" cxnId="{6270FD27-2ADA-4AE8-BD0D-956488D57723}">
      <dgm:prSet/>
      <dgm:spPr/>
      <dgm:t>
        <a:bodyPr/>
        <a:lstStyle/>
        <a:p>
          <a:endParaRPr lang="en-US"/>
        </a:p>
      </dgm:t>
    </dgm:pt>
    <dgm:pt modelId="{94E4C999-742B-4C68-A0B9-E577543A6F3A}">
      <dgm:prSet phldrT="[Text]"/>
      <dgm:spPr/>
      <dgm:t>
        <a:bodyPr/>
        <a:lstStyle/>
        <a:p>
          <a:r>
            <a:rPr lang="en-US" dirty="0"/>
            <a:t>$675 billion distributed annually</a:t>
          </a:r>
        </a:p>
      </dgm:t>
    </dgm:pt>
    <dgm:pt modelId="{F002699E-CC85-41FB-8AB5-D63A1B949046}" type="parTrans" cxnId="{E7515631-E307-44BA-940E-30D50F0C47FF}">
      <dgm:prSet/>
      <dgm:spPr/>
      <dgm:t>
        <a:bodyPr/>
        <a:lstStyle/>
        <a:p>
          <a:endParaRPr lang="en-US"/>
        </a:p>
      </dgm:t>
    </dgm:pt>
    <dgm:pt modelId="{BA23B044-7D00-4893-98FD-4B418D5734CD}" type="sibTrans" cxnId="{E7515631-E307-44BA-940E-30D50F0C47FF}">
      <dgm:prSet/>
      <dgm:spPr/>
      <dgm:t>
        <a:bodyPr/>
        <a:lstStyle/>
        <a:p>
          <a:endParaRPr lang="en-US"/>
        </a:p>
      </dgm:t>
    </dgm:pt>
    <dgm:pt modelId="{E378E162-2041-4F59-87A3-715704E27E11}">
      <dgm:prSet phldrT="[Text]"/>
      <dgm:spPr/>
      <dgm:t>
        <a:bodyPr/>
        <a:lstStyle/>
        <a:p>
          <a:r>
            <a:rPr lang="en-US" dirty="0"/>
            <a:t>Federal Funding distributed based on population</a:t>
          </a:r>
        </a:p>
      </dgm:t>
    </dgm:pt>
    <dgm:pt modelId="{AD06C156-F88E-49E2-85D1-5AE61864F5A3}" type="parTrans" cxnId="{C57F65E6-DA32-4DB3-A099-1DDD46BB061E}">
      <dgm:prSet/>
      <dgm:spPr/>
      <dgm:t>
        <a:bodyPr/>
        <a:lstStyle/>
        <a:p>
          <a:endParaRPr lang="en-US"/>
        </a:p>
      </dgm:t>
    </dgm:pt>
    <dgm:pt modelId="{699A5BCB-2C9D-4E61-BBAE-E012DD3CA0E5}" type="sibTrans" cxnId="{C57F65E6-DA32-4DB3-A099-1DDD46BB061E}">
      <dgm:prSet/>
      <dgm:spPr/>
      <dgm:t>
        <a:bodyPr/>
        <a:lstStyle/>
        <a:p>
          <a:endParaRPr lang="en-US"/>
        </a:p>
      </dgm:t>
    </dgm:pt>
    <dgm:pt modelId="{31D2E57D-E43F-43F2-8EE5-F528D20BE6F4}">
      <dgm:prSet phldrT="[Text]"/>
      <dgm:spPr/>
      <dgm:t>
        <a:bodyPr/>
        <a:lstStyle/>
        <a:p>
          <a:r>
            <a:rPr lang="en-US" dirty="0"/>
            <a:t>Idaho</a:t>
          </a:r>
        </a:p>
      </dgm:t>
    </dgm:pt>
    <dgm:pt modelId="{1D9ECB87-3CE0-409A-9595-7EA49DDB4D19}" type="parTrans" cxnId="{F2D4F8B3-5568-4869-A697-E3A5F9A3E32A}">
      <dgm:prSet/>
      <dgm:spPr/>
      <dgm:t>
        <a:bodyPr/>
        <a:lstStyle/>
        <a:p>
          <a:endParaRPr lang="en-US"/>
        </a:p>
      </dgm:t>
    </dgm:pt>
    <dgm:pt modelId="{9D09E9B9-92D2-4483-9305-CA571850E015}" type="sibTrans" cxnId="{F2D4F8B3-5568-4869-A697-E3A5F9A3E32A}">
      <dgm:prSet/>
      <dgm:spPr/>
      <dgm:t>
        <a:bodyPr/>
        <a:lstStyle/>
        <a:p>
          <a:endParaRPr lang="en-US"/>
        </a:p>
      </dgm:t>
    </dgm:pt>
    <dgm:pt modelId="{94AE11A5-AE7F-4406-8E58-D3292DF3BD83}">
      <dgm:prSet phldrT="[Text]"/>
      <dgm:spPr/>
      <dgm:t>
        <a:bodyPr/>
        <a:lstStyle/>
        <a:p>
          <a:r>
            <a:rPr lang="en-US" dirty="0"/>
            <a:t>In 2010 over $2.4 billion each year to the State</a:t>
          </a:r>
        </a:p>
      </dgm:t>
    </dgm:pt>
    <dgm:pt modelId="{339D09F1-CA93-4E56-B180-6B059A8DB451}" type="parTrans" cxnId="{E590418D-3BC8-4D44-B64C-1544268F03BF}">
      <dgm:prSet/>
      <dgm:spPr/>
      <dgm:t>
        <a:bodyPr/>
        <a:lstStyle/>
        <a:p>
          <a:endParaRPr lang="en-US"/>
        </a:p>
      </dgm:t>
    </dgm:pt>
    <dgm:pt modelId="{5153649F-F471-41DE-9235-99159054EBB0}" type="sibTrans" cxnId="{E590418D-3BC8-4D44-B64C-1544268F03BF}">
      <dgm:prSet/>
      <dgm:spPr/>
      <dgm:t>
        <a:bodyPr/>
        <a:lstStyle/>
        <a:p>
          <a:endParaRPr lang="en-US"/>
        </a:p>
      </dgm:t>
    </dgm:pt>
    <dgm:pt modelId="{2B7FE63C-3D60-44E6-9C88-58E59DBF3477}">
      <dgm:prSet phldrT="[Text]"/>
      <dgm:spPr/>
      <dgm:t>
        <a:bodyPr/>
        <a:lstStyle/>
        <a:p>
          <a:r>
            <a:rPr lang="en-US" dirty="0"/>
            <a:t>$1,473 approx. per Idahoan counted </a:t>
          </a:r>
        </a:p>
      </dgm:t>
    </dgm:pt>
    <dgm:pt modelId="{74214335-03E2-4899-9E3D-87C77AB4E073}" type="parTrans" cxnId="{A6E7CF49-5E8E-421D-87D6-1C6F0688C938}">
      <dgm:prSet/>
      <dgm:spPr/>
      <dgm:t>
        <a:bodyPr/>
        <a:lstStyle/>
        <a:p>
          <a:endParaRPr lang="en-US"/>
        </a:p>
      </dgm:t>
    </dgm:pt>
    <dgm:pt modelId="{FF2B7BD4-BF63-4D10-8E67-E8950BE4A0CA}" type="sibTrans" cxnId="{A6E7CF49-5E8E-421D-87D6-1C6F0688C938}">
      <dgm:prSet/>
      <dgm:spPr/>
      <dgm:t>
        <a:bodyPr/>
        <a:lstStyle/>
        <a:p>
          <a:endParaRPr lang="en-US"/>
        </a:p>
      </dgm:t>
    </dgm:pt>
    <dgm:pt modelId="{F9476A69-84B8-432F-AACD-EAE1B6840850}" type="pres">
      <dgm:prSet presAssocID="{11F64102-CAFF-4CE7-A2DD-8FDD3AEA94E4}" presName="linearFlow" presStyleCnt="0">
        <dgm:presLayoutVars>
          <dgm:dir/>
          <dgm:animLvl val="lvl"/>
          <dgm:resizeHandles val="exact"/>
        </dgm:presLayoutVars>
      </dgm:prSet>
      <dgm:spPr/>
    </dgm:pt>
    <dgm:pt modelId="{698022AF-EC06-48B6-B105-491D1FAE7B83}" type="pres">
      <dgm:prSet presAssocID="{12FFF801-C095-434B-8038-88811DDDCB46}" presName="composite" presStyleCnt="0"/>
      <dgm:spPr/>
    </dgm:pt>
    <dgm:pt modelId="{6725D3D2-BFC5-4310-B5D7-630FF2BEA765}" type="pres">
      <dgm:prSet presAssocID="{12FFF801-C095-434B-8038-88811DDDCB4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A20D6E3-0D09-49C7-B892-17F722341415}" type="pres">
      <dgm:prSet presAssocID="{12FFF801-C095-434B-8038-88811DDDCB46}" presName="descendantText" presStyleLbl="alignAcc1" presStyleIdx="0" presStyleCnt="3">
        <dgm:presLayoutVars>
          <dgm:bulletEnabled val="1"/>
        </dgm:presLayoutVars>
      </dgm:prSet>
      <dgm:spPr/>
    </dgm:pt>
    <dgm:pt modelId="{E30BA832-ADB6-4331-B766-D732F936C290}" type="pres">
      <dgm:prSet presAssocID="{826E7966-3ACF-4083-B1AE-7A22CDA5998A}" presName="sp" presStyleCnt="0"/>
      <dgm:spPr/>
    </dgm:pt>
    <dgm:pt modelId="{56C53606-9593-4BB0-BC93-E497708B0E1F}" type="pres">
      <dgm:prSet presAssocID="{35B7935E-85B6-4064-8B66-14D7F6679555}" presName="composite" presStyleCnt="0"/>
      <dgm:spPr/>
    </dgm:pt>
    <dgm:pt modelId="{8151DB83-F6E1-4632-BA86-6BF5F4EE235D}" type="pres">
      <dgm:prSet presAssocID="{35B7935E-85B6-4064-8B66-14D7F667955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77FC147-7F36-4E79-B945-19B451E46FBD}" type="pres">
      <dgm:prSet presAssocID="{35B7935E-85B6-4064-8B66-14D7F6679555}" presName="descendantText" presStyleLbl="alignAcc1" presStyleIdx="1" presStyleCnt="3">
        <dgm:presLayoutVars>
          <dgm:bulletEnabled val="1"/>
        </dgm:presLayoutVars>
      </dgm:prSet>
      <dgm:spPr/>
    </dgm:pt>
    <dgm:pt modelId="{AAD80074-3F4E-41B7-B22B-65072D775687}" type="pres">
      <dgm:prSet presAssocID="{1AC2EE87-C59E-43BC-BDE5-3EDA89040348}" presName="sp" presStyleCnt="0"/>
      <dgm:spPr/>
    </dgm:pt>
    <dgm:pt modelId="{205F5B5E-7DFB-4A71-B80D-18748174A420}" type="pres">
      <dgm:prSet presAssocID="{31D2E57D-E43F-43F2-8EE5-F528D20BE6F4}" presName="composite" presStyleCnt="0"/>
      <dgm:spPr/>
    </dgm:pt>
    <dgm:pt modelId="{40C303F7-8475-4BD8-9F44-80349FD720EF}" type="pres">
      <dgm:prSet presAssocID="{31D2E57D-E43F-43F2-8EE5-F528D20BE6F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AAE65ED-DE14-4EFF-B26D-A4751D11C428}" type="pres">
      <dgm:prSet presAssocID="{31D2E57D-E43F-43F2-8EE5-F528D20BE6F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3421B08-FC30-4821-AEC6-E78FE124107A}" srcId="{12FFF801-C095-434B-8038-88811DDDCB46}" destId="{187AD84D-4EE6-4F9C-A4AF-6B7A055257E9}" srcOrd="0" destOrd="0" parTransId="{804E4566-8AAA-4BDB-A039-CCBBB1824719}" sibTransId="{C90F1678-5470-40D5-8085-D92B473CF097}"/>
    <dgm:cxn modelId="{6270FD27-2ADA-4AE8-BD0D-956488D57723}" srcId="{11F64102-CAFF-4CE7-A2DD-8FDD3AEA94E4}" destId="{35B7935E-85B6-4064-8B66-14D7F6679555}" srcOrd="1" destOrd="0" parTransId="{4ED16C52-0A97-4399-84AD-910A4D493CE2}" sibTransId="{1AC2EE87-C59E-43BC-BDE5-3EDA89040348}"/>
    <dgm:cxn modelId="{E3A8262C-DA59-456E-9091-F49D88DE3960}" srcId="{12FFF801-C095-434B-8038-88811DDDCB46}" destId="{11E17B86-5D4E-4D6F-9692-051D5CFF41EA}" srcOrd="1" destOrd="0" parTransId="{B328DA14-0857-4D3C-8667-FF474A071297}" sibTransId="{36CD6E41-6936-471C-BC18-71F49474C5DA}"/>
    <dgm:cxn modelId="{E7515631-E307-44BA-940E-30D50F0C47FF}" srcId="{35B7935E-85B6-4064-8B66-14D7F6679555}" destId="{94E4C999-742B-4C68-A0B9-E577543A6F3A}" srcOrd="0" destOrd="0" parTransId="{F002699E-CC85-41FB-8AB5-D63A1B949046}" sibTransId="{BA23B044-7D00-4893-98FD-4B418D5734CD}"/>
    <dgm:cxn modelId="{EFBA7564-9737-4AE1-A8D7-58D7E6ED3CA5}" type="presOf" srcId="{187AD84D-4EE6-4F9C-A4AF-6B7A055257E9}" destId="{5A20D6E3-0D09-49C7-B892-17F722341415}" srcOrd="0" destOrd="0" presId="urn:microsoft.com/office/officeart/2005/8/layout/chevron2"/>
    <dgm:cxn modelId="{A6E7CF49-5E8E-421D-87D6-1C6F0688C938}" srcId="{31D2E57D-E43F-43F2-8EE5-F528D20BE6F4}" destId="{2B7FE63C-3D60-44E6-9C88-58E59DBF3477}" srcOrd="1" destOrd="0" parTransId="{74214335-03E2-4899-9E3D-87C77AB4E073}" sibTransId="{FF2B7BD4-BF63-4D10-8E67-E8950BE4A0CA}"/>
    <dgm:cxn modelId="{33A2C24C-A735-4D62-9F71-C01F219D344E}" type="presOf" srcId="{35B7935E-85B6-4064-8B66-14D7F6679555}" destId="{8151DB83-F6E1-4632-BA86-6BF5F4EE235D}" srcOrd="0" destOrd="0" presId="urn:microsoft.com/office/officeart/2005/8/layout/chevron2"/>
    <dgm:cxn modelId="{5723CC79-3C4D-4786-9723-020C5A7CB262}" type="presOf" srcId="{31D2E57D-E43F-43F2-8EE5-F528D20BE6F4}" destId="{40C303F7-8475-4BD8-9F44-80349FD720EF}" srcOrd="0" destOrd="0" presId="urn:microsoft.com/office/officeart/2005/8/layout/chevron2"/>
    <dgm:cxn modelId="{E590418D-3BC8-4D44-B64C-1544268F03BF}" srcId="{31D2E57D-E43F-43F2-8EE5-F528D20BE6F4}" destId="{94AE11A5-AE7F-4406-8E58-D3292DF3BD83}" srcOrd="0" destOrd="0" parTransId="{339D09F1-CA93-4E56-B180-6B059A8DB451}" sibTransId="{5153649F-F471-41DE-9235-99159054EBB0}"/>
    <dgm:cxn modelId="{7D82E29E-DCEE-4330-AC88-F4D87699C960}" type="presOf" srcId="{E378E162-2041-4F59-87A3-715704E27E11}" destId="{F77FC147-7F36-4E79-B945-19B451E46FBD}" srcOrd="0" destOrd="1" presId="urn:microsoft.com/office/officeart/2005/8/layout/chevron2"/>
    <dgm:cxn modelId="{64529DAB-130F-4449-AF27-FE3093C1833A}" type="presOf" srcId="{94AE11A5-AE7F-4406-8E58-D3292DF3BD83}" destId="{7AAE65ED-DE14-4EFF-B26D-A4751D11C428}" srcOrd="0" destOrd="0" presId="urn:microsoft.com/office/officeart/2005/8/layout/chevron2"/>
    <dgm:cxn modelId="{F2D4F8B3-5568-4869-A697-E3A5F9A3E32A}" srcId="{11F64102-CAFF-4CE7-A2DD-8FDD3AEA94E4}" destId="{31D2E57D-E43F-43F2-8EE5-F528D20BE6F4}" srcOrd="2" destOrd="0" parTransId="{1D9ECB87-3CE0-409A-9595-7EA49DDB4D19}" sibTransId="{9D09E9B9-92D2-4483-9305-CA571850E015}"/>
    <dgm:cxn modelId="{8BDC79B9-2C24-478D-8946-99611154B213}" type="presOf" srcId="{94E4C999-742B-4C68-A0B9-E577543A6F3A}" destId="{F77FC147-7F36-4E79-B945-19B451E46FBD}" srcOrd="0" destOrd="0" presId="urn:microsoft.com/office/officeart/2005/8/layout/chevron2"/>
    <dgm:cxn modelId="{811DB8C6-E62F-4DCD-9A56-5E1186ECC116}" type="presOf" srcId="{2B7FE63C-3D60-44E6-9C88-58E59DBF3477}" destId="{7AAE65ED-DE14-4EFF-B26D-A4751D11C428}" srcOrd="0" destOrd="1" presId="urn:microsoft.com/office/officeart/2005/8/layout/chevron2"/>
    <dgm:cxn modelId="{B8D5EFD5-8C7F-4269-935F-AD5EAA437911}" type="presOf" srcId="{12FFF801-C095-434B-8038-88811DDDCB46}" destId="{6725D3D2-BFC5-4310-B5D7-630FF2BEA765}" srcOrd="0" destOrd="0" presId="urn:microsoft.com/office/officeart/2005/8/layout/chevron2"/>
    <dgm:cxn modelId="{C4D4B9E3-D24F-40DD-A070-76617BB08195}" type="presOf" srcId="{11E17B86-5D4E-4D6F-9692-051D5CFF41EA}" destId="{5A20D6E3-0D09-49C7-B892-17F722341415}" srcOrd="0" destOrd="1" presId="urn:microsoft.com/office/officeart/2005/8/layout/chevron2"/>
    <dgm:cxn modelId="{C57F65E6-DA32-4DB3-A099-1DDD46BB061E}" srcId="{35B7935E-85B6-4064-8B66-14D7F6679555}" destId="{E378E162-2041-4F59-87A3-715704E27E11}" srcOrd="1" destOrd="0" parTransId="{AD06C156-F88E-49E2-85D1-5AE61864F5A3}" sibTransId="{699A5BCB-2C9D-4E61-BBAE-E012DD3CA0E5}"/>
    <dgm:cxn modelId="{73942DFB-34D6-413F-AE15-01EA9667FEEF}" type="presOf" srcId="{11F64102-CAFF-4CE7-A2DD-8FDD3AEA94E4}" destId="{F9476A69-84B8-432F-AACD-EAE1B6840850}" srcOrd="0" destOrd="0" presId="urn:microsoft.com/office/officeart/2005/8/layout/chevron2"/>
    <dgm:cxn modelId="{C295D5FC-A435-47D6-9719-454930AA85A8}" srcId="{11F64102-CAFF-4CE7-A2DD-8FDD3AEA94E4}" destId="{12FFF801-C095-434B-8038-88811DDDCB46}" srcOrd="0" destOrd="0" parTransId="{FA74344B-521E-4E8C-9CCD-B21AF11EE046}" sibTransId="{826E7966-3ACF-4083-B1AE-7A22CDA5998A}"/>
    <dgm:cxn modelId="{80FA6769-AE50-41F8-A1A2-6DC720A29ACA}" type="presParOf" srcId="{F9476A69-84B8-432F-AACD-EAE1B6840850}" destId="{698022AF-EC06-48B6-B105-491D1FAE7B83}" srcOrd="0" destOrd="0" presId="urn:microsoft.com/office/officeart/2005/8/layout/chevron2"/>
    <dgm:cxn modelId="{E24F6519-3E3F-4ABA-8110-48513355A3ED}" type="presParOf" srcId="{698022AF-EC06-48B6-B105-491D1FAE7B83}" destId="{6725D3D2-BFC5-4310-B5D7-630FF2BEA765}" srcOrd="0" destOrd="0" presId="urn:microsoft.com/office/officeart/2005/8/layout/chevron2"/>
    <dgm:cxn modelId="{2BC64358-F81B-46A5-9629-475353FD176B}" type="presParOf" srcId="{698022AF-EC06-48B6-B105-491D1FAE7B83}" destId="{5A20D6E3-0D09-49C7-B892-17F722341415}" srcOrd="1" destOrd="0" presId="urn:microsoft.com/office/officeart/2005/8/layout/chevron2"/>
    <dgm:cxn modelId="{BFCD704D-8C4F-4872-B1B1-0BF0DDEB1ACA}" type="presParOf" srcId="{F9476A69-84B8-432F-AACD-EAE1B6840850}" destId="{E30BA832-ADB6-4331-B766-D732F936C290}" srcOrd="1" destOrd="0" presId="urn:microsoft.com/office/officeart/2005/8/layout/chevron2"/>
    <dgm:cxn modelId="{17B7CC48-4D1B-403E-A63A-CEC321EE4A52}" type="presParOf" srcId="{F9476A69-84B8-432F-AACD-EAE1B6840850}" destId="{56C53606-9593-4BB0-BC93-E497708B0E1F}" srcOrd="2" destOrd="0" presId="urn:microsoft.com/office/officeart/2005/8/layout/chevron2"/>
    <dgm:cxn modelId="{BA38B4FA-D033-4BED-9BC7-A605EAAF9688}" type="presParOf" srcId="{56C53606-9593-4BB0-BC93-E497708B0E1F}" destId="{8151DB83-F6E1-4632-BA86-6BF5F4EE235D}" srcOrd="0" destOrd="0" presId="urn:microsoft.com/office/officeart/2005/8/layout/chevron2"/>
    <dgm:cxn modelId="{71E16C1A-18DD-4C94-BE7A-C354C5ADAB8C}" type="presParOf" srcId="{56C53606-9593-4BB0-BC93-E497708B0E1F}" destId="{F77FC147-7F36-4E79-B945-19B451E46FBD}" srcOrd="1" destOrd="0" presId="urn:microsoft.com/office/officeart/2005/8/layout/chevron2"/>
    <dgm:cxn modelId="{3FCF2994-C2CB-4B7C-BF2E-E4D64D6D8751}" type="presParOf" srcId="{F9476A69-84B8-432F-AACD-EAE1B6840850}" destId="{AAD80074-3F4E-41B7-B22B-65072D775687}" srcOrd="3" destOrd="0" presId="urn:microsoft.com/office/officeart/2005/8/layout/chevron2"/>
    <dgm:cxn modelId="{FF3AEDD3-3542-4ABC-9BB9-54341793BFEC}" type="presParOf" srcId="{F9476A69-84B8-432F-AACD-EAE1B6840850}" destId="{205F5B5E-7DFB-4A71-B80D-18748174A420}" srcOrd="4" destOrd="0" presId="urn:microsoft.com/office/officeart/2005/8/layout/chevron2"/>
    <dgm:cxn modelId="{A365D45E-25F5-41B7-9848-47E90C143276}" type="presParOf" srcId="{205F5B5E-7DFB-4A71-B80D-18748174A420}" destId="{40C303F7-8475-4BD8-9F44-80349FD720EF}" srcOrd="0" destOrd="0" presId="urn:microsoft.com/office/officeart/2005/8/layout/chevron2"/>
    <dgm:cxn modelId="{7D73A46D-13F4-44A1-AD7F-F61C5BB091F2}" type="presParOf" srcId="{205F5B5E-7DFB-4A71-B80D-18748174A420}" destId="{7AAE65ED-DE14-4EFF-B26D-A4751D11C4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5D3D2-BFC5-4310-B5D7-630FF2BEA765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Power</a:t>
          </a:r>
        </a:p>
      </dsp:txBody>
      <dsp:txXfrm rot="-5400000">
        <a:off x="1" y="573596"/>
        <a:ext cx="1146297" cy="491270"/>
      </dsp:txXfrm>
    </dsp:sp>
    <dsp:sp modelId="{5A20D6E3-0D09-49C7-B892-17F722341415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Congressional representation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Reapportionment &amp; redistricting</a:t>
          </a:r>
        </a:p>
      </dsp:txBody>
      <dsp:txXfrm rot="-5400000">
        <a:off x="1146298" y="52408"/>
        <a:ext cx="7031341" cy="960496"/>
      </dsp:txXfrm>
    </dsp:sp>
    <dsp:sp modelId="{8151DB83-F6E1-4632-BA86-6BF5F4EE235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Money</a:t>
          </a:r>
        </a:p>
      </dsp:txBody>
      <dsp:txXfrm rot="-5400000">
        <a:off x="1" y="2017346"/>
        <a:ext cx="1146297" cy="491270"/>
      </dsp:txXfrm>
    </dsp:sp>
    <dsp:sp modelId="{F77FC147-7F36-4E79-B945-19B451E46FBD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$675 billion distributed annually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Federal Funding distributed based on population</a:t>
          </a:r>
        </a:p>
      </dsp:txBody>
      <dsp:txXfrm rot="-5400000">
        <a:off x="1146298" y="1496158"/>
        <a:ext cx="7031341" cy="960496"/>
      </dsp:txXfrm>
    </dsp:sp>
    <dsp:sp modelId="{40C303F7-8475-4BD8-9F44-80349FD720EF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Idaho</a:t>
          </a:r>
        </a:p>
      </dsp:txBody>
      <dsp:txXfrm rot="-5400000">
        <a:off x="1" y="3461096"/>
        <a:ext cx="1146297" cy="491270"/>
      </dsp:txXfrm>
    </dsp:sp>
    <dsp:sp modelId="{7AAE65ED-DE14-4EFF-B26D-A4751D11C428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 2010 over $2.4 billion each year to the State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$1,473 approx. per Idahoan counted </a:t>
          </a:r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5/20/2020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5/20/2020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45" name="Google Shape;3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60C6DC6-EBBC-4541-9478-A5FD2BC1729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2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84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60C6DC6-EBBC-4541-9478-A5FD2BC1729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2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9" name="Google Shape;5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1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33B76B7-5811-4114-8A95-998148FFD529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189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760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336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284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611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26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077A-EF7A-41AA-8976-110EB7416C60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12B-6681-4BDF-AE10-F59636249FF3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8E22-D0BA-4CB4-9C32-B27533199514}" type="datetime1">
              <a:rPr lang="en-US" smtClean="0"/>
              <a:t>5/20/2020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wiss 721 Roman" panose="020B05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1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80A9-7A83-412D-A8AC-5AF60A8AA507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0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wiss 721 Roman" panose="020B05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38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Swiss 721 Roman" panose="020B0504020202020204" pitchFamily="34" charset="0"/>
              </a:defRPr>
            </a:lvl1pPr>
            <a:lvl2pPr>
              <a:defRPr sz="2400">
                <a:latin typeface="Swiss 721 Roman" panose="020B0504020202020204" pitchFamily="34" charset="0"/>
              </a:defRPr>
            </a:lvl2pPr>
            <a:lvl3pPr>
              <a:defRPr sz="2000">
                <a:latin typeface="Swiss 721 Roman" panose="020B0504020202020204" pitchFamily="34" charset="0"/>
              </a:defRPr>
            </a:lvl3pPr>
            <a:lvl4pPr>
              <a:defRPr sz="1800">
                <a:latin typeface="Swiss 721 Roman" panose="020B0504020202020204" pitchFamily="34" charset="0"/>
              </a:defRPr>
            </a:lvl4pPr>
            <a:lvl5pPr>
              <a:defRPr sz="1800">
                <a:latin typeface="Swiss 721 Roman" panose="020B05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Swiss 721 Roman" panose="020B0504020202020204" pitchFamily="34" charset="0"/>
              </a:defRPr>
            </a:lvl1pPr>
            <a:lvl2pPr>
              <a:defRPr sz="2400">
                <a:latin typeface="Swiss 721 Roman" panose="020B0504020202020204" pitchFamily="34" charset="0"/>
              </a:defRPr>
            </a:lvl2pPr>
            <a:lvl3pPr>
              <a:defRPr sz="2000">
                <a:latin typeface="Swiss 721 Roman" panose="020B0504020202020204" pitchFamily="34" charset="0"/>
              </a:defRPr>
            </a:lvl3pPr>
            <a:lvl4pPr>
              <a:defRPr sz="1800">
                <a:latin typeface="Swiss 721 Roman" panose="020B0504020202020204" pitchFamily="34" charset="0"/>
              </a:defRPr>
            </a:lvl4pPr>
            <a:lvl5pPr>
              <a:defRPr sz="1800">
                <a:latin typeface="Swiss 721 Roman" panose="020B05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36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Swiss 721 Roman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Swiss 721 Roman" panose="020B0504020202020204" pitchFamily="34" charset="0"/>
              </a:defRPr>
            </a:lvl1pPr>
            <a:lvl2pPr>
              <a:defRPr sz="2000">
                <a:latin typeface="Swiss 721 Roman" panose="020B0504020202020204" pitchFamily="34" charset="0"/>
              </a:defRPr>
            </a:lvl2pPr>
            <a:lvl3pPr>
              <a:defRPr sz="1800">
                <a:latin typeface="Swiss 721 Roman" panose="020B0504020202020204" pitchFamily="34" charset="0"/>
              </a:defRPr>
            </a:lvl3pPr>
            <a:lvl4pPr>
              <a:defRPr sz="1600">
                <a:latin typeface="Swiss 721 Roman" panose="020B0504020202020204" pitchFamily="34" charset="0"/>
              </a:defRPr>
            </a:lvl4pPr>
            <a:lvl5pPr>
              <a:defRPr sz="1600">
                <a:latin typeface="Swiss 721 Roman" panose="020B05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Swiss 721 Roman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Swiss 721 Roman" panose="020B0504020202020204" pitchFamily="34" charset="0"/>
              </a:defRPr>
            </a:lvl1pPr>
            <a:lvl2pPr>
              <a:defRPr sz="2000">
                <a:latin typeface="Swiss 721 Roman" panose="020B0504020202020204" pitchFamily="34" charset="0"/>
              </a:defRPr>
            </a:lvl2pPr>
            <a:lvl3pPr>
              <a:defRPr sz="1800">
                <a:latin typeface="Swiss 721 Roman" panose="020B0504020202020204" pitchFamily="34" charset="0"/>
              </a:defRPr>
            </a:lvl3pPr>
            <a:lvl4pPr>
              <a:defRPr sz="1600">
                <a:latin typeface="Swiss 721 Roman" panose="020B0504020202020204" pitchFamily="34" charset="0"/>
              </a:defRPr>
            </a:lvl4pPr>
            <a:lvl5pPr>
              <a:defRPr sz="1600">
                <a:latin typeface="Swiss 721 Roman" panose="020B05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0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Swiss 721 Roman" panose="020B0504020202020204" pitchFamily="34" charset="0"/>
              </a:defRPr>
            </a:lvl1pPr>
            <a:lvl2pPr>
              <a:defRPr sz="2800">
                <a:latin typeface="Swiss 721 Roman" panose="020B0504020202020204" pitchFamily="34" charset="0"/>
              </a:defRPr>
            </a:lvl2pPr>
            <a:lvl3pPr>
              <a:defRPr sz="2400">
                <a:latin typeface="Swiss 721 Roman" panose="020B0504020202020204" pitchFamily="34" charset="0"/>
              </a:defRPr>
            </a:lvl3pPr>
            <a:lvl4pPr>
              <a:defRPr sz="2000">
                <a:latin typeface="Swiss 721 Roman" panose="020B0504020202020204" pitchFamily="34" charset="0"/>
              </a:defRPr>
            </a:lvl4pPr>
            <a:lvl5pPr>
              <a:defRPr sz="2000">
                <a:latin typeface="Swiss 721 Roman" panose="020B05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Swiss 721 Roman" panose="020B05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8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Swiss 721 Roman" panose="020B05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2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08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6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DF0-FDDF-4143-9D8C-6AF41892E174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-Blue">
  <p:cSld name="Title Page-Blue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69925" y="3145536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1" name="Google Shape;21;p2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669924" y="2551176"/>
            <a:ext cx="1024128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69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-Teal">
  <p:cSld name="Picture only-Teal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>
            <a:spLocks noGrp="1"/>
          </p:cNvSpPr>
          <p:nvPr>
            <p:ph type="pic" idx="2"/>
          </p:nvPr>
        </p:nvSpPr>
        <p:spPr>
          <a:xfrm>
            <a:off x="188976" y="192087"/>
            <a:ext cx="1181404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7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69" name="Google Shape;69;p7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7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673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-Teal">
  <p:cSld name="Title Page-Teal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 sz="4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ubTitle" idx="1"/>
          </p:nvPr>
        </p:nvSpPr>
        <p:spPr>
          <a:xfrm>
            <a:off x="669925" y="3145536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77" name="Google Shape;77;p8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" name="Google Shape;78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>
            <a:spLocks noGrp="1"/>
          </p:cNvSpPr>
          <p:nvPr>
            <p:ph type="body" idx="2"/>
          </p:nvPr>
        </p:nvSpPr>
        <p:spPr>
          <a:xfrm>
            <a:off x="669924" y="2551176"/>
            <a:ext cx="1024128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232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-Red">
  <p:cSld name="Title Page-Red">
    <p:bg>
      <p:bgPr>
        <a:solidFill>
          <a:schemeClr val="accent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669925" y="3145536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5" name="Google Shape;85;p9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86" name="Google Shape;86;p9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" name="Google Shape;87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9"/>
          <p:cNvSpPr txBox="1">
            <a:spLocks noGrp="1"/>
          </p:cNvSpPr>
          <p:nvPr>
            <p:ph type="body" idx="2"/>
          </p:nvPr>
        </p:nvSpPr>
        <p:spPr>
          <a:xfrm>
            <a:off x="669924" y="2551176"/>
            <a:ext cx="1024128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007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-Green">
  <p:cSld name="Title Page-Green"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ubTitle" idx="1"/>
          </p:nvPr>
        </p:nvSpPr>
        <p:spPr>
          <a:xfrm>
            <a:off x="669925" y="3145536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4" name="Google Shape;94;p10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95" name="Google Shape;95;p10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0"/>
          <p:cNvSpPr txBox="1">
            <a:spLocks noGrp="1"/>
          </p:cNvSpPr>
          <p:nvPr>
            <p:ph type="body" idx="2"/>
          </p:nvPr>
        </p:nvSpPr>
        <p:spPr>
          <a:xfrm>
            <a:off x="669924" y="2551176"/>
            <a:ext cx="1024128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67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ue" type="obj">
  <p:cSld name="Title and Content-Blue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667512" y="2547917"/>
            <a:ext cx="10707189" cy="301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1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5" name="Google Shape;105;p11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" name="Google Shape;10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1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526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 Title &amp; Content-Red">
  <p:cSld name="Title Sub Title &amp; Content-Red">
    <p:bg>
      <p:bgPr>
        <a:solidFill>
          <a:schemeClr val="accent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2"/>
          </p:nvPr>
        </p:nvSpPr>
        <p:spPr>
          <a:xfrm>
            <a:off x="667512" y="2933273"/>
            <a:ext cx="6400800" cy="273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6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52" name="Google Shape;152;p16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6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009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Blue">
  <p:cSld name="Divider-Blue">
    <p:bg>
      <p:bgPr>
        <a:solidFill>
          <a:schemeClr val="accen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8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1" name="Google Shape;171;p18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2" name="Google Shape;17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18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478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Teal">
  <p:cSld name="Divider-Teal">
    <p:bg>
      <p:bgPr>
        <a:solidFill>
          <a:schemeClr val="accen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 sz="4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19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9" name="Google Shape;179;p19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" name="Google Shape;180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19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234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Green">
  <p:cSld name="Divider-Green">
    <p:bg>
      <p:bgPr>
        <a:solidFill>
          <a:schemeClr val="accent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86" name="Google Shape;186;p20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7" name="Google Shape;187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7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83F9-4677-4C31-8407-7919061A580B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Text &amp; Picture-Blue">
  <p:cSld name="Title 3 Text &amp; Picture-Blue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67010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2"/>
          </p:nvPr>
        </p:nvSpPr>
        <p:spPr>
          <a:xfrm>
            <a:off x="4338116" y="1574673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4" name="Google Shape;194;p21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95" name="Google Shape;195;p21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6" name="Google Shape;196;p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1"/>
          <p:cNvSpPr txBox="1">
            <a:spLocks noGrp="1"/>
          </p:cNvSpPr>
          <p:nvPr>
            <p:ph type="body" idx="3"/>
          </p:nvPr>
        </p:nvSpPr>
        <p:spPr>
          <a:xfrm>
            <a:off x="799571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>
            <a:spLocks noGrp="1"/>
          </p:cNvSpPr>
          <p:nvPr>
            <p:ph type="pic" idx="4"/>
          </p:nvPr>
        </p:nvSpPr>
        <p:spPr>
          <a:xfrm>
            <a:off x="768350" y="2659063"/>
            <a:ext cx="10648950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971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Text &amp; Picture-Teal">
  <p:cSld name="Title 3 Text &amp; Picture-Teal">
    <p:bg>
      <p:bgPr>
        <a:solidFill>
          <a:schemeClr val="accent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67010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2"/>
          </p:nvPr>
        </p:nvSpPr>
        <p:spPr>
          <a:xfrm>
            <a:off x="4338116" y="1574673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6" name="Google Shape;206;p22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07" name="Google Shape;207;p22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" name="Google Shape;208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22"/>
          <p:cNvSpPr txBox="1">
            <a:spLocks noGrp="1"/>
          </p:cNvSpPr>
          <p:nvPr>
            <p:ph type="body" idx="3"/>
          </p:nvPr>
        </p:nvSpPr>
        <p:spPr>
          <a:xfrm>
            <a:off x="799571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>
            <a:spLocks noGrp="1"/>
          </p:cNvSpPr>
          <p:nvPr>
            <p:ph type="pic" idx="4"/>
          </p:nvPr>
        </p:nvSpPr>
        <p:spPr>
          <a:xfrm>
            <a:off x="768350" y="2659063"/>
            <a:ext cx="10648950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720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Text &amp; Picture-Red">
  <p:cSld name="Title 3 Text &amp; Picture-Red">
    <p:bg>
      <p:bgPr>
        <a:solidFill>
          <a:schemeClr val="accent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1"/>
          </p:nvPr>
        </p:nvSpPr>
        <p:spPr>
          <a:xfrm>
            <a:off x="67010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2"/>
          </p:nvPr>
        </p:nvSpPr>
        <p:spPr>
          <a:xfrm>
            <a:off x="4338116" y="1574673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8" name="Google Shape;218;p23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19" name="Google Shape;219;p23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23"/>
          <p:cNvSpPr txBox="1">
            <a:spLocks noGrp="1"/>
          </p:cNvSpPr>
          <p:nvPr>
            <p:ph type="body" idx="3"/>
          </p:nvPr>
        </p:nvSpPr>
        <p:spPr>
          <a:xfrm>
            <a:off x="799571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>
            <a:spLocks noGrp="1"/>
          </p:cNvSpPr>
          <p:nvPr>
            <p:ph type="pic" idx="4"/>
          </p:nvPr>
        </p:nvSpPr>
        <p:spPr>
          <a:xfrm>
            <a:off x="768350" y="2659063"/>
            <a:ext cx="10648950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439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ft Text &amp; Picture-Red">
  <p:cSld name="Title Left Text &amp; Picture-Red">
    <p:bg>
      <p:bgPr>
        <a:solidFill>
          <a:schemeClr val="accent3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>
            <a:spLocks noGrp="1"/>
          </p:cNvSpPr>
          <p:nvPr>
            <p:ph type="pic" idx="2"/>
          </p:nvPr>
        </p:nvSpPr>
        <p:spPr>
          <a:xfrm>
            <a:off x="6252210" y="723900"/>
            <a:ext cx="5184775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body" idx="1"/>
          </p:nvPr>
        </p:nvSpPr>
        <p:spPr>
          <a:xfrm>
            <a:off x="670079" y="2580478"/>
            <a:ext cx="5582130" cy="350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3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0" name="Google Shape;240;p25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41" name="Google Shape;241;p25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2" name="Google Shape;242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3" name="Google Shape;243;p25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5" name="Google Shape;24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023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-Blue">
  <p:cSld name="Picture only-Blue">
    <p:bg>
      <p:bgPr>
        <a:solidFill>
          <a:schemeClr val="accen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>
            <a:spLocks noGrp="1"/>
          </p:cNvSpPr>
          <p:nvPr>
            <p:ph type="pic" idx="2"/>
          </p:nvPr>
        </p:nvSpPr>
        <p:spPr>
          <a:xfrm>
            <a:off x="188976" y="192087"/>
            <a:ext cx="1181404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8" name="Google Shape;25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7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60" name="Google Shape;260;p27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1" name="Google Shape;261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27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8382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-Red">
  <p:cSld name="Picture only-Red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>
            <a:spLocks noGrp="1"/>
          </p:cNvSpPr>
          <p:nvPr>
            <p:ph type="pic" idx="2"/>
          </p:nvPr>
        </p:nvSpPr>
        <p:spPr>
          <a:xfrm>
            <a:off x="188976" y="192087"/>
            <a:ext cx="1181404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6" name="Google Shape;26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28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68" name="Google Shape;268;p28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9" name="Google Shape;26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28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598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Teal">
  <p:cSld name="Title Only-Teal">
    <p:bg>
      <p:bgPr>
        <a:solidFill>
          <a:schemeClr val="accen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0" name="Google Shape;29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31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92" name="Google Shape;292;p31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3" name="Google Shape;293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31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957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Red">
  <p:cSld name="Title Only-Red">
    <p:bg>
      <p:bgPr>
        <a:solidFill>
          <a:schemeClr val="accent3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8" name="Google Shape;29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32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00" name="Google Shape;300;p32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1" name="Google Shape;301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32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25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Green">
  <p:cSld name="Title Only-Green">
    <p:bg>
      <p:bgPr>
        <a:solidFill>
          <a:schemeClr val="accent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33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07" name="Google Shape;307;p33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8" name="Google Shape;308;p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9" name="Google Shape;3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3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624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Blue">
  <p:cSld name="Blank-Blue">
    <p:bg>
      <p:bgPr>
        <a:solidFill>
          <a:schemeClr val="accen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34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15" name="Google Shape;315;p34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6" name="Google Shape;316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34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42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9A6-3450-434F-A872-BEE63F7EB093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Red">
  <p:cSld name="Blank-Red">
    <p:bg>
      <p:bgPr>
        <a:solidFill>
          <a:schemeClr val="accent3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36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29" name="Google Shape;329;p36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0" name="Google Shape;330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36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6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533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Green">
  <p:cSld name="Blank-Green">
    <p:bg>
      <p:bgPr>
        <a:solidFill>
          <a:schemeClr val="accent4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37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35" name="Google Shape;335;p37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6" name="Google Shape;336;p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7" name="Google Shape;3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7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20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88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B1C-FA00-4171-BA31-4C5E719472F3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8610-5B57-4C6B-BF9F-F5397A1F60B8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3DD-8B6D-46AA-BCA9-242D4EF63DDF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1AE9-3D4A-4A08-B03D-DC6D2ADF5464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C6E67D0-0200-42BE-A0B2-78C70FBBB312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415DA7-E5EE-4EB6-90DA-E3C28ACE001F}"/>
              </a:ext>
            </a:extLst>
          </p:cNvPr>
          <p:cNvSpPr txBox="1"/>
          <p:nvPr userDrawn="1"/>
        </p:nvSpPr>
        <p:spPr>
          <a:xfrm>
            <a:off x="1523273" y="5638800"/>
            <a:ext cx="914591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7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391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47920"/>
          </a:solidFill>
          <a:latin typeface="Swiss 721 Roman" panose="020B0504020202020204" pitchFamily="34" charset="0"/>
          <a:ea typeface="ＭＳ Ｐゴシック" pitchFamily="-110" charset="-128"/>
          <a:cs typeface="Swiss 721 Roman" panose="020B05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bg1">
              <a:lumMod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Swiss 721 Roman" panose="020B05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90092" y="188913"/>
            <a:ext cx="11811408" cy="647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46611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4800"/>
              <a:buFont typeface="Century Gothic"/>
              <a:buNone/>
              <a:defRPr sz="4800" b="1" i="0" u="none" strike="noStrike" cap="none">
                <a:solidFill>
                  <a:srgbClr val="2154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46611" y="2547917"/>
            <a:ext cx="10707189" cy="40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1059108" y="6250861"/>
            <a:ext cx="11945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2020CENSUS.GOV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71087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  <p:sldLayoutId id="2147484183" r:id="rId18"/>
    <p:sldLayoutId id="2147484184" r:id="rId19"/>
    <p:sldLayoutId id="2147484185" r:id="rId20"/>
    <p:sldLayoutId id="2147484186" r:id="rId21"/>
    <p:sldLayoutId id="2147484187" r:id="rId22"/>
    <p:sldLayoutId id="2147484188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a.valderrama.echava@2020census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sworld.com/fcc-approves-ligado-broadband-network-dod-and-gps-industry-react/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iscenter@isu.edu" TargetMode="External"/><Relationship Id="rId2" Type="http://schemas.openxmlformats.org/officeDocument/2006/relationships/hyperlink" Target="mailto:webekeit@isu.edu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2020census.gov/en/news-events/operational-adjustments-covid-19.html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04" y="2099733"/>
            <a:ext cx="10230596" cy="16340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Idaho Geospatial Council – Executive Committee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(IGC-EC)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54955" y="4038600"/>
            <a:ext cx="8825658" cy="16002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May 21, 2020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3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3" name="Google Shape;603;p73"/>
          <p:cNvSpPr txBox="1"/>
          <p:nvPr/>
        </p:nvSpPr>
        <p:spPr>
          <a:xfrm>
            <a:off x="188976" y="561056"/>
            <a:ext cx="11814048" cy="5486400"/>
          </a:xfrm>
          <a:prstGeom prst="rect">
            <a:avLst/>
          </a:prstGeom>
          <a:solidFill>
            <a:schemeClr val="lt1">
              <a:alpha val="49803"/>
            </a:schemeClr>
          </a:solidFill>
          <a:ln w="9525" cap="flat" cmpd="sng">
            <a:solidFill>
              <a:srgbClr val="000000">
                <a:alpha val="49803"/>
              </a:srgb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Carolina Valderrama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Echavarria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Carolina.valderrama.echava@2020census.gov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Resource map: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Go to 2020census.gov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click on “get the facts”,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then scroll down to “response rates”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09957"/>
            <a:ext cx="2129951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TWG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424" y="1059025"/>
            <a:ext cx="5913373" cy="4739950"/>
          </a:xfrm>
        </p:spPr>
        <p:txBody>
          <a:bodyPr anchor="ctr"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Imagery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Geodetic Control </a:t>
            </a:r>
            <a:br>
              <a:rPr lang="en-US" sz="4800" b="1" dirty="0"/>
            </a:br>
            <a:r>
              <a:rPr lang="en-US" sz="4800" b="1" dirty="0"/>
              <a:t>Technical Working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GC-TWG</a:t>
            </a:r>
          </a:p>
          <a:p>
            <a:r>
              <a:rPr lang="en-US" dirty="0"/>
              <a:t>Chair: Keith T Weber, GISP</a:t>
            </a:r>
          </a:p>
          <a:p>
            <a:r>
              <a:rPr lang="en-US" dirty="0"/>
              <a:t>ISU GIS TReC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08" y="4040775"/>
            <a:ext cx="2746248" cy="15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5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NATRF2022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Release may be delayed due to COVID-19</a:t>
            </a:r>
          </a:p>
          <a:p>
            <a:r>
              <a:rPr lang="en-US" dirty="0"/>
              <a:t>Once released, the new datum will be updated/revised annually</a:t>
            </a:r>
          </a:p>
          <a:p>
            <a:r>
              <a:rPr lang="en-US" dirty="0"/>
              <a:t>It will be important to document in the metadata and projection definition the exact datum realization used</a:t>
            </a:r>
          </a:p>
          <a:p>
            <a:pPr lvl="1"/>
            <a:r>
              <a:rPr lang="en-US" dirty="0"/>
              <a:t>For example, IDTM NATRF2022.01</a:t>
            </a:r>
          </a:p>
        </p:txBody>
      </p:sp>
    </p:spTree>
    <p:extLst>
      <p:ext uri="{BB962C8B-B14F-4D97-AF65-F5344CB8AC3E}">
        <p14:creationId xmlns:p14="http://schemas.microsoft.com/office/powerpoint/2010/main" val="221710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86" y="220437"/>
            <a:ext cx="6428014" cy="1143000"/>
          </a:xfrm>
        </p:spPr>
        <p:txBody>
          <a:bodyPr/>
          <a:lstStyle/>
          <a:p>
            <a:r>
              <a:rPr lang="en-US" dirty="0"/>
              <a:t>A Returning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07" y="1404259"/>
            <a:ext cx="6518808" cy="4525963"/>
          </a:xfrm>
        </p:spPr>
        <p:txBody>
          <a:bodyPr/>
          <a:lstStyle/>
          <a:p>
            <a:r>
              <a:rPr lang="en-US" dirty="0" err="1"/>
              <a:t>Ligado</a:t>
            </a:r>
            <a:r>
              <a:rPr lang="en-US" dirty="0"/>
              <a:t> (formerly known as Light Squared)</a:t>
            </a:r>
          </a:p>
          <a:p>
            <a:pPr lvl="1"/>
            <a:r>
              <a:rPr lang="en-US" dirty="0"/>
              <a:t>5G and </a:t>
            </a:r>
            <a:r>
              <a:rPr lang="en-US" dirty="0" err="1"/>
              <a:t>IoT</a:t>
            </a:r>
            <a:r>
              <a:rPr lang="en-US" dirty="0"/>
              <a:t> technologies</a:t>
            </a:r>
          </a:p>
          <a:p>
            <a:pPr lvl="1"/>
            <a:r>
              <a:rPr lang="en-US" dirty="0"/>
              <a:t>Potential interference with GNSS</a:t>
            </a:r>
          </a:p>
          <a:p>
            <a:pPr lvl="1"/>
            <a:r>
              <a:rPr lang="en-US" dirty="0"/>
              <a:t>Initial request in 2011-2012</a:t>
            </a:r>
          </a:p>
          <a:p>
            <a:pPr lvl="1"/>
            <a:r>
              <a:rPr lang="en-US" dirty="0"/>
              <a:t>Again in 2015</a:t>
            </a:r>
          </a:p>
          <a:p>
            <a:pPr lvl="1"/>
            <a:r>
              <a:rPr lang="en-US" dirty="0"/>
              <a:t>Most recent request (2020) was approved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5" y="138794"/>
            <a:ext cx="5370284" cy="6613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53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7" y="1265465"/>
            <a:ext cx="11122479" cy="4620985"/>
          </a:xfrm>
        </p:spPr>
        <p:txBody>
          <a:bodyPr>
            <a:normAutofit fontScale="92500"/>
          </a:bodyPr>
          <a:lstStyle/>
          <a:p>
            <a:r>
              <a:rPr lang="en-US" dirty="0"/>
              <a:t>…stringent conditions: </a:t>
            </a:r>
          </a:p>
          <a:p>
            <a:pPr lvl="1"/>
            <a:r>
              <a:rPr lang="en-US" dirty="0" err="1"/>
              <a:t>Ligado</a:t>
            </a:r>
            <a:r>
              <a:rPr lang="en-US" dirty="0"/>
              <a:t> provide a significant (23 megahertz) guard-band using its own licensed spectrum</a:t>
            </a:r>
          </a:p>
          <a:p>
            <a:pPr lvl="1"/>
            <a:r>
              <a:rPr lang="en-US" dirty="0" err="1"/>
              <a:t>Ligado</a:t>
            </a:r>
            <a:r>
              <a:rPr lang="en-US" dirty="0"/>
              <a:t> is required to limit the power levels of its base stations to 9.8 </a:t>
            </a:r>
            <a:r>
              <a:rPr lang="en-US" dirty="0" err="1"/>
              <a:t>dBW</a:t>
            </a:r>
            <a:r>
              <a:rPr lang="en-US" dirty="0"/>
              <a:t>, a reduction of 99.3%. </a:t>
            </a:r>
          </a:p>
          <a:p>
            <a:pPr lvl="1"/>
            <a:r>
              <a:rPr lang="en-US" dirty="0"/>
              <a:t>Protect adjacent band incumbents by reporting its base station locations and technical operating parameters </a:t>
            </a:r>
          </a:p>
          <a:p>
            <a:pPr lvl="1"/>
            <a:r>
              <a:rPr lang="en-US" dirty="0"/>
              <a:t>Continuously monitoring the transmit power of its base station sites</a:t>
            </a:r>
          </a:p>
          <a:p>
            <a:pPr lvl="1"/>
            <a:r>
              <a:rPr lang="en-US" dirty="0"/>
              <a:t>Complying with procedures and actions for responding to credible reports of interference, including rapid shutdown of operations where warranted. </a:t>
            </a:r>
          </a:p>
        </p:txBody>
      </p:sp>
    </p:spTree>
    <p:extLst>
      <p:ext uri="{BB962C8B-B14F-4D97-AF65-F5344CB8AC3E}">
        <p14:creationId xmlns:p14="http://schemas.microsoft.com/office/powerpoint/2010/main" val="33118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all is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21" y="4343401"/>
            <a:ext cx="10972800" cy="1469571"/>
          </a:xfrm>
        </p:spPr>
        <p:txBody>
          <a:bodyPr/>
          <a:lstStyle/>
          <a:p>
            <a:r>
              <a:rPr lang="en-US" dirty="0"/>
              <a:t>Wait and see…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42" y="1186393"/>
            <a:ext cx="6565816" cy="262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0667" y="3845376"/>
            <a:ext cx="934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https://www.gpsworld.com/fcc-approves-ligado-broadband-network-dod-and-gps-industry-react/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3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928" y="2167129"/>
            <a:ext cx="83880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mcpd@isu.edu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webekeit@isu.edu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giscenter@isu.edu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j024504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266" y="1157592"/>
            <a:ext cx="3495798" cy="387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86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09957"/>
            <a:ext cx="2129951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TWG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424" y="1059025"/>
            <a:ext cx="5913373" cy="4739950"/>
          </a:xfrm>
        </p:spPr>
        <p:txBody>
          <a:bodyPr anchor="ctr"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Elevation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Map and Website!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stuff, only better!</a:t>
            </a:r>
          </a:p>
          <a:p>
            <a:pPr lvl="1"/>
            <a:r>
              <a:rPr lang="en-US" dirty="0"/>
              <a:t>Available data with direct links</a:t>
            </a:r>
          </a:p>
          <a:p>
            <a:pPr lvl="1"/>
            <a:r>
              <a:rPr lang="en-US" dirty="0"/>
              <a:t>Planned </a:t>
            </a:r>
            <a:r>
              <a:rPr lang="en-US"/>
              <a:t>projects separate</a:t>
            </a:r>
            <a:endParaRPr lang="en-US" dirty="0"/>
          </a:p>
          <a:p>
            <a:endParaRPr lang="en-US" dirty="0"/>
          </a:p>
          <a:p>
            <a:r>
              <a:rPr lang="en-US" dirty="0"/>
              <a:t>Thanks to Keith Weber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424" y="1059025"/>
            <a:ext cx="5913373" cy="4739950"/>
          </a:xfrm>
        </p:spPr>
        <p:txBody>
          <a:bodyPr anchor="ctr"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March 19, 2020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Newly Collected &amp; Available Lidar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SnowEx (CRREL, QS) – thanks HP Marshall! </a:t>
            </a:r>
          </a:p>
          <a:p>
            <a:endParaRPr lang="en-US" dirty="0"/>
          </a:p>
          <a:p>
            <a:r>
              <a:rPr lang="en-US" dirty="0"/>
              <a:t>FEMA Southern ID</a:t>
            </a:r>
          </a:p>
          <a:p>
            <a:endParaRPr lang="en-US" dirty="0"/>
          </a:p>
          <a:p>
            <a:r>
              <a:rPr lang="en-US" dirty="0"/>
              <a:t>INL </a:t>
            </a:r>
            <a:r>
              <a:rPr lang="en-US" dirty="0" err="1"/>
              <a:t>lidar</a:t>
            </a:r>
            <a:r>
              <a:rPr lang="en-US" dirty="0"/>
              <a:t> – thanks Glenn Russell!</a:t>
            </a:r>
          </a:p>
          <a:p>
            <a:pPr lvl="1"/>
            <a:r>
              <a:rPr lang="en-US" dirty="0"/>
              <a:t>Available soon!</a:t>
            </a:r>
          </a:p>
          <a:p>
            <a:r>
              <a:rPr lang="en-US" dirty="0"/>
              <a:t>Boise River – thanks</a:t>
            </a:r>
          </a:p>
          <a:p>
            <a:pPr lvl="1"/>
            <a:r>
              <a:rPr lang="en-US" dirty="0"/>
              <a:t>Available soon!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751295"/>
            <a:ext cx="4574350" cy="3903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50106"/>
            <a:ext cx="2319151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2751295"/>
            <a:ext cx="1143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Upcoming, Planned, and Outstanding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Earthquake Epicenter </a:t>
            </a:r>
          </a:p>
          <a:p>
            <a:r>
              <a:rPr lang="en-US" dirty="0"/>
              <a:t>Adams County</a:t>
            </a:r>
          </a:p>
          <a:p>
            <a:r>
              <a:rPr lang="en-US" dirty="0"/>
              <a:t>Valley County</a:t>
            </a:r>
          </a:p>
          <a:p>
            <a:r>
              <a:rPr lang="en-US" dirty="0"/>
              <a:t>Teton County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819400"/>
            <a:ext cx="3575216" cy="38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09957"/>
            <a:ext cx="2129951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Other Business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 i="1" dirty="0">
                <a:solidFill>
                  <a:schemeClr val="tx1"/>
                </a:solidFill>
              </a:rPr>
              <a:t>Adjourn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8424" y="1059025"/>
            <a:ext cx="4160772" cy="4739950"/>
          </a:xfrm>
        </p:spPr>
        <p:txBody>
          <a:bodyPr anchor="ctr"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Next Meeting: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800" dirty="0">
              <a:solidFill>
                <a:schemeClr val="tx1"/>
              </a:solidFill>
            </a:endParaRPr>
          </a:p>
          <a:p>
            <a:pPr marL="320136" lvl="1" indent="0">
              <a:buNone/>
            </a:pPr>
            <a:r>
              <a:rPr lang="en-US" sz="800" dirty="0">
                <a:solidFill>
                  <a:schemeClr val="tx1"/>
                </a:solidFill>
              </a:rPr>
              <a:t> 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IGC-EC Meeting 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Thursday, July 16, 2020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>
            <a:spLocks noGrp="1"/>
          </p:cNvSpPr>
          <p:nvPr>
            <p:ph type="ctrTitle"/>
          </p:nvPr>
        </p:nvSpPr>
        <p:spPr>
          <a:xfrm>
            <a:off x="761075" y="3160881"/>
            <a:ext cx="10241400" cy="81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Census Update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1"/>
          </p:nvPr>
        </p:nvSpPr>
        <p:spPr>
          <a:xfrm>
            <a:off x="761075" y="4081650"/>
            <a:ext cx="4572000" cy="23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 u="sng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39"/>
          <p:cNvSpPr txBox="1">
            <a:spLocks noGrp="1"/>
          </p:cNvSpPr>
          <p:nvPr>
            <p:ph type="body" idx="2"/>
          </p:nvPr>
        </p:nvSpPr>
        <p:spPr>
          <a:xfrm>
            <a:off x="761075" y="3974277"/>
            <a:ext cx="102414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Specialist, Carolina Valderrama Echavarria</a:t>
            </a:r>
          </a:p>
          <a:p>
            <a:pPr marL="0" lvl="0" indent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5/21/2020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12C905-FF40-4437-BDDD-7BDE312C732D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390" t="25858" r="46784" b="51842"/>
          <a:stretch/>
        </p:blipFill>
        <p:spPr>
          <a:xfrm>
            <a:off x="2590800" y="1581377"/>
            <a:ext cx="6858000" cy="4793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2836FD-BF1D-4CBD-88D3-CCAA81C16B5A}"/>
              </a:ext>
            </a:extLst>
          </p:cNvPr>
          <p:cNvSpPr txBox="1"/>
          <p:nvPr/>
        </p:nvSpPr>
        <p:spPr>
          <a:xfrm>
            <a:off x="1447800" y="8119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2020 Census</a:t>
            </a:r>
          </a:p>
        </p:txBody>
      </p:sp>
    </p:spTree>
    <p:extLst>
      <p:ext uri="{BB962C8B-B14F-4D97-AF65-F5344CB8AC3E}">
        <p14:creationId xmlns:p14="http://schemas.microsoft.com/office/powerpoint/2010/main" val="287487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0799-A368-4512-9124-C947B15D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04552"/>
            <a:ext cx="10240964" cy="991673"/>
          </a:xfrm>
        </p:spPr>
        <p:txBody>
          <a:bodyPr/>
          <a:lstStyle/>
          <a:p>
            <a:r>
              <a:rPr lang="en-US" dirty="0"/>
              <a:t>Self Response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B832F-8F48-4F73-A26F-619E7EA06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137" y="2292438"/>
            <a:ext cx="10240964" cy="3902299"/>
          </a:xfrm>
        </p:spPr>
        <p:txBody>
          <a:bodyPr/>
          <a:lstStyle/>
          <a:p>
            <a:r>
              <a:rPr lang="en-US" sz="2400" dirty="0"/>
              <a:t>The U.S. Census Bureau is monitoring coronavirus (COVID-19) carefully, and the health, safety and well-being of the public and our staff is our top priority.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Self-Response Phase – Revised Schedule March 12 – October 31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Group Quarters (E-Response &amp; Paper Enumeration) April 2 – September 3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90000"/>
                    <a:lumOff val="10000"/>
                  </a:schemeClr>
                </a:solidFill>
                <a:hlinkClick r:id="rId2"/>
              </a:rPr>
              <a:t>https://2020census.gov/en/news-events/operational-adjustments-covid-19.html</a:t>
            </a:r>
            <a:r>
              <a:rPr lang="en-US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phic 3" descr="Smart Phone">
            <a:extLst>
              <a:ext uri="{FF2B5EF4-FFF2-40B4-BE49-F238E27FC236}">
                <a16:creationId xmlns:a16="http://schemas.microsoft.com/office/drawing/2014/main" id="{7A38DE0D-18BA-4366-A805-4F7BA6F9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4086" y="1004552"/>
            <a:ext cx="914400" cy="914400"/>
          </a:xfrm>
          <a:prstGeom prst="rect">
            <a:avLst/>
          </a:prstGeom>
        </p:spPr>
      </p:pic>
      <p:pic>
        <p:nvPicPr>
          <p:cNvPr id="5" name="Graphic 4" descr="Receiver">
            <a:extLst>
              <a:ext uri="{FF2B5EF4-FFF2-40B4-BE49-F238E27FC236}">
                <a16:creationId xmlns:a16="http://schemas.microsoft.com/office/drawing/2014/main" id="{A712EC0C-65B7-4FC0-9C44-5A65F809B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5255" y="1004552"/>
            <a:ext cx="914400" cy="914400"/>
          </a:xfrm>
          <a:prstGeom prst="rect">
            <a:avLst/>
          </a:prstGeom>
        </p:spPr>
      </p:pic>
      <p:pic>
        <p:nvPicPr>
          <p:cNvPr id="6" name="Graphic 5" descr="Open envelope">
            <a:extLst>
              <a:ext uri="{FF2B5EF4-FFF2-40B4-BE49-F238E27FC236}">
                <a16:creationId xmlns:a16="http://schemas.microsoft.com/office/drawing/2014/main" id="{2B8F275D-2AEB-4AD8-A249-BE4791F28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6424" y="10045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8BF3-0331-4639-9C49-FA0741307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143424"/>
          </a:xfrm>
        </p:spPr>
        <p:txBody>
          <a:bodyPr/>
          <a:lstStyle/>
          <a:p>
            <a:r>
              <a:rPr lang="en-US" dirty="0"/>
              <a:t>Update Leave (UL)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0A240-E028-4D0D-B7DC-11B4AE361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518" y="2525319"/>
            <a:ext cx="10240964" cy="3273818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Boise Area Census Office (ACO) opened and operation began: May 4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Idaho 63.5 % complete (as of May14th)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Boise (ACO) - to begin UL in Mountain Home Airforce base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 to start in Idaho’s largest UL areas: Blaine, Freemont, and Valley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Shoshone/Bannock Tribes start UL May 18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Control for UL is 56% (verification that the address where UL packet was left was correctly entered into system.)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 Packets are dropped off at households, no direct person to person contact</a:t>
            </a:r>
          </a:p>
        </p:txBody>
      </p:sp>
    </p:spTree>
    <p:extLst>
      <p:ext uri="{BB962C8B-B14F-4D97-AF65-F5344CB8AC3E}">
        <p14:creationId xmlns:p14="http://schemas.microsoft.com/office/powerpoint/2010/main" val="260852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784A8-27FE-47EA-8A31-1E073443D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25" y="312776"/>
            <a:ext cx="8325853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C5FC2-4453-486F-88D0-D597218B7FF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</p:spPr>
        <p:txBody>
          <a:bodyPr wrap="square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64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E37846-8039-4E0E-9D96-7B0CE7827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60" y="372778"/>
            <a:ext cx="7887024" cy="61124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D3F98-28AF-4093-8BDA-9C04B5DD9D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</p:spPr>
        <p:txBody>
          <a:bodyPr wrap="square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16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12C905-FF40-4437-BDDD-7BDE312C732D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2836FD-BF1D-4CBD-88D3-CCAA81C16B5A}"/>
              </a:ext>
            </a:extLst>
          </p:cNvPr>
          <p:cNvSpPr txBox="1"/>
          <p:nvPr/>
        </p:nvSpPr>
        <p:spPr>
          <a:xfrm>
            <a:off x="1447800" y="10228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Why does it matter?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C776679-B0A3-4A67-83A7-B599D1CCFF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154883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1519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ISU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_2018" id="{BB2954DE-A078-4824-9B0E-F6E4433F6D1C}" vid="{8B6FE7E5-EC13-4137-B808-0755CCDB3271}"/>
    </a:ext>
  </a:extLst>
</a:theme>
</file>

<file path=ppt/theme/theme3.xml><?xml version="1.0" encoding="utf-8"?>
<a:theme xmlns:a="http://schemas.openxmlformats.org/drawingml/2006/main" name="Office Theme">
  <a:themeElements>
    <a:clrScheme name="2020 Census Color Pallette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205493"/>
      </a:accent1>
      <a:accent2>
        <a:srgbClr val="0095A8"/>
      </a:accent2>
      <a:accent3>
        <a:srgbClr val="9F2842"/>
      </a:accent3>
      <a:accent4>
        <a:srgbClr val="009964"/>
      </a:accent4>
      <a:accent5>
        <a:srgbClr val="005E7B"/>
      </a:accent5>
      <a:accent6>
        <a:srgbClr val="006548"/>
      </a:accent6>
      <a:hlink>
        <a:srgbClr val="0563C1"/>
      </a:hlink>
      <a:folHlink>
        <a:srgbClr val="9F28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B7B065F-E7E2-4FC1-8245-5D49A571277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0A4480C-A2AA-44FA-8C7F-1B471649219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2AF6116-6D1B-40BB-95D3-93C72FB8C26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7639E16-0C20-4F9E-9B47-0D10F4C032C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D1528F3-9A1D-4D5D-B464-693F5AE1370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CAE70BA-E467-4C22-A42D-171DA5E9D48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D0A8AE8-A564-4A04-9FC1-2B5B5B7116F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3013CD1-C4CA-44C4-881D-74287B645DD9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C9077C5-3898-4332-80C4-B91CBDEE153B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46D30E0-C4F9-4FEF-B5C5-E7312D24A45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9A3BB55-8264-435C-B044-5FC56EE3F5A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C2F9598-A212-4100-9845-D18B6806442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DBB2E75-6D7D-4B02-AFE4-D230D46432B7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0D2C9B5-124E-4C25-8E39-54471ED5AA8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D39BE95-F338-414A-9D8C-BBF9C98CF26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4ACEB70-A66E-45EA-90EE-9DF3F1604DB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D705CEF-B7F3-43E6-82C1-FDEB7F02DD0A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3EE5CDD-94BB-4EFA-8D1D-9F4A028E15E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5078AE4-87C0-4150-A7F9-07B21F8FE38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A3FE967-8EE8-4798-A949-5A30657A56F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455EA65-574D-41E9-B59A-E2322170A13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B3584ED-B08B-4EDA-A50E-E6EC2DEB78E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6DB1F7F-874E-4E03-946C-C77E140CCF2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1A568DE-E7BE-4134-898D-DE44A5CD29B8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66AE9F5-A2BB-4EFB-876D-1111FA85B26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5C54622-22EB-47A0-8E20-F67A5A4357F0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9CD5148-FA23-49F6-A5F1-3E91C780FCC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073A25A6-16BA-4A05-AA26-9E27B59C9C60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D8DCC5A-AC99-47C1-A4FE-309BB8D7065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6FAF142-7855-4ACF-AF0F-E3130B23FDB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1C84036-0E29-4EB6-8DA1-5CE81DA7FF8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8E5D3687-D775-4C03-A8C3-3A8F1B19798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03C6594-A0F4-42A7-9CEC-AA007197EA8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2279DF5-4EAA-4B19-B1A9-7645262CBB92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CC864001-A60D-40C9-A6CD-1EE64ABC9F85}">
  <ds:schemaRefs>
    <ds:schemaRef ds:uri="http://schemas.microsoft.com/sharepoint/v3/contenttype/forms"/>
  </ds:schemaRefs>
</ds:datastoreItem>
</file>

<file path=customXml/itemProps41.xml><?xml version="1.0" encoding="utf-8"?>
<ds:datastoreItem xmlns:ds="http://schemas.openxmlformats.org/officeDocument/2006/customXml" ds:itemID="{779A98A6-B311-4508-A749-4859F778B923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A03ABD00-ADA1-451C-9DFB-05030725E473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7E908CA-B086-4584-A244-977C4E65C79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C78CC15D-976E-4EAB-86C3-C507D646FF5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C365AB82-2B50-4F9B-ABF6-C3950689F1C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EF17485-1BC4-4062-BB73-46AE0310618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93E4ED9-CEA3-4B12-A637-01EF291AEA7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F7E94B6-FBEB-40B0-92FD-2133C6EA8C6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57CD2B4-57F9-4127-A70C-BAF7AF6AB91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9EC3E1A-4DF0-4671-8ACC-F337FF81412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Widescreen</PresentationFormat>
  <Paragraphs>114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Swiss 721 Roman</vt:lpstr>
      <vt:lpstr>Times New Roman</vt:lpstr>
      <vt:lpstr>Wingdings</vt:lpstr>
      <vt:lpstr>Wingdings 3</vt:lpstr>
      <vt:lpstr>Ion Boardroom</vt:lpstr>
      <vt:lpstr>ISU_2018</vt:lpstr>
      <vt:lpstr>Office Theme</vt:lpstr>
      <vt:lpstr>Idaho Geospatial Council – Executive Committee  (IGC-EC)</vt:lpstr>
      <vt:lpstr>Minutes</vt:lpstr>
      <vt:lpstr>2020 Census Update  </vt:lpstr>
      <vt:lpstr>PowerPoint Presentation</vt:lpstr>
      <vt:lpstr>Self Response</vt:lpstr>
      <vt:lpstr>Update Leave (UL) </vt:lpstr>
      <vt:lpstr>PowerPoint Presentation</vt:lpstr>
      <vt:lpstr>PowerPoint Presentation</vt:lpstr>
      <vt:lpstr>PowerPoint Presentation</vt:lpstr>
      <vt:lpstr>PowerPoint Presentation</vt:lpstr>
      <vt:lpstr>TWG Update</vt:lpstr>
      <vt:lpstr>Geodetic Control  Technical Working Group</vt:lpstr>
      <vt:lpstr>NATRF2022</vt:lpstr>
      <vt:lpstr>A Returning Topic</vt:lpstr>
      <vt:lpstr>FCC Conditions</vt:lpstr>
      <vt:lpstr>So all is well?</vt:lpstr>
      <vt:lpstr>Questions?</vt:lpstr>
      <vt:lpstr>TWG Update</vt:lpstr>
      <vt:lpstr>New Data Map and Website!</vt:lpstr>
      <vt:lpstr>Newly Collected &amp; Available Lidar Data</vt:lpstr>
      <vt:lpstr>Upcoming, Planned, and Outstanding Data</vt:lpstr>
      <vt:lpstr>Other Business</vt:lpstr>
      <vt:lpstr>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2020-01-13T16:18:45Z</dcterms:created>
  <dcterms:modified xsi:type="dcterms:W3CDTF">2020-05-20T21:05:53Z</dcterms:modified>
</cp:coreProperties>
</file>