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6799" r:id="rId67"/>
  </p:sldMasterIdLst>
  <p:notesMasterIdLst>
    <p:notesMasterId r:id="rId73"/>
  </p:notesMasterIdLst>
  <p:handoutMasterIdLst>
    <p:handoutMasterId r:id="rId74"/>
  </p:handoutMasterIdLst>
  <p:sldIdLst>
    <p:sldId id="600" r:id="rId68"/>
    <p:sldId id="608" r:id="rId69"/>
    <p:sldId id="675" r:id="rId70"/>
    <p:sldId id="676" r:id="rId71"/>
    <p:sldId id="607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1197EDD-56BE-8649-B3F0-6C06744C0A67}">
          <p14:sldIdLst>
            <p14:sldId id="600"/>
            <p14:sldId id="608"/>
            <p14:sldId id="675"/>
            <p14:sldId id="676"/>
          </p14:sldIdLst>
        </p14:section>
        <p14:section name="Q&amp;A" id="{2A95CDA1-8ED5-40AD-A7FB-1B49883CCA70}">
          <p14:sldIdLst>
            <p14:sldId id="607"/>
          </p14:sldIdLst>
        </p14:section>
        <p14:section name="End" id="{3AEDDCBC-37C9-3748-944C-74BC6BB283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431">
          <p15:clr>
            <a:srgbClr val="A4A3A4"/>
          </p15:clr>
        </p15:guide>
        <p15:guide id="6" pos="7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E"/>
    <a:srgbClr val="0073B4"/>
    <a:srgbClr val="438EB7"/>
    <a:srgbClr val="00B9F2"/>
    <a:srgbClr val="007AC2"/>
    <a:srgbClr val="C0E8FF"/>
    <a:srgbClr val="C8EBFF"/>
    <a:srgbClr val="053264"/>
    <a:srgbClr val="7BDBF4"/>
    <a:srgbClr val="8D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9006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714" y="114"/>
      </p:cViewPr>
      <p:guideLst>
        <p:guide orient="horz" pos="430"/>
        <p:guide orient="horz" pos="3888"/>
        <p:guide pos="576"/>
        <p:guide pos="7104"/>
        <p:guide pos="431"/>
        <p:guide pos="7247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76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61" Type="http://schemas.openxmlformats.org/officeDocument/2006/relationships/customXml" Target="../customXml/item6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77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AB64-BB16-014D-AF59-00877FFB5348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D56D-3A20-2943-930A-2361A9DD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6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4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8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3121" y="2428193"/>
            <a:ext cx="852577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801" y="3465218"/>
            <a:ext cx="8534401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7" name="Picture 6" descr="esri-10GlobeLogo_No-r_sRGBRe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329" y="365138"/>
            <a:ext cx="2168737" cy="967642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1B51-25EE-0147-9293-37E16A70024E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gradFill flip="none" rotWithShape="1">
          <a:gsLst>
            <a:gs pos="100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>
            <a:off x="1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16200000" flipH="1" flipV="1">
            <a:off x="4707461" y="-626538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4213" y="1757363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1" y="3582548"/>
            <a:ext cx="4527741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1" y="2348110"/>
            <a:ext cx="4527741" cy="1169551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Demo 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A6FB-FDD3-A446-B5AE-30BBE73852D8}" type="datetime1">
              <a:rPr lang="en-US" smtClean="0"/>
              <a:t>6/16/2016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2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User Scre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User Screens Title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0726-017F-9249-8B2E-2A4DDB444ED8}" type="datetime1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304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4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C214-390A-F944-BF27-73F37F4360F9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1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C2B-15EC-3348-B6CD-75D75F51F610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>
      <p:bgPr>
        <a:solidFill>
          <a:srgbClr val="E0F4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ri-10GlobeLogo_TagLockup5_Slide_s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50" y="2085337"/>
            <a:ext cx="4188457" cy="2404872"/>
          </a:xfrm>
          <a:prstGeom prst="rect">
            <a:avLst/>
          </a:prstGeom>
        </p:spPr>
      </p:pic>
      <p:sp>
        <p:nvSpPr>
          <p:cNvPr id="3" name="Parallelogram 10"/>
          <p:cNvSpPr/>
          <p:nvPr/>
        </p:nvSpPr>
        <p:spPr bwMode="auto">
          <a:xfrm rot="5400000" flipV="1">
            <a:off x="5295904" y="-38098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" name="Parallelogram 10"/>
          <p:cNvSpPr/>
          <p:nvPr/>
        </p:nvSpPr>
        <p:spPr bwMode="auto">
          <a:xfrm flipH="1" flipV="1">
            <a:off x="3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2456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EFD86-78C4-084A-B0B5-04A7A3431B39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09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F95B-0B80-6A4D-A813-6F9D9F38EBA2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3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5AC9-5819-304B-AB8A-EC561A98EE59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09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F111-1245-FB4C-ACB7-129F68E66232}" type="datetime1">
              <a:rPr lang="en-US" smtClean="0"/>
              <a:t>6/16/2016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21C6-642C-6F4C-B53C-06F3F35CEF14}" type="datetime1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BE2-FFFE-0B46-AE5A-CBB4C5FEC6FC}" type="datetime1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994C-B8B3-A740-949B-C8D716F26A7F}" type="datetime1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Parallelogram 10"/>
          <p:cNvSpPr/>
          <p:nvPr/>
        </p:nvSpPr>
        <p:spPr bwMode="auto">
          <a:xfrm rot="16200000" flipH="1" flipV="1">
            <a:off x="5083850" y="-250150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512743"/>
            <a:ext cx="8221903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32670"/>
            <a:ext cx="8683723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Section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F20F-8413-1548-BF61-558511100DB7}" type="datetime1">
              <a:rPr lang="en-US" smtClean="0"/>
              <a:t>6/16/2016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053264"/>
            </a:gs>
            <a:gs pos="0">
              <a:srgbClr val="00B9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E69C-4D79-BB49-9350-1FEE210EB4F7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  <p:sldLayoutId id="2147486811" r:id="rId12"/>
    <p:sldLayoutId id="2147486812" r:id="rId13"/>
    <p:sldLayoutId id="2147486816" r:id="rId14"/>
  </p:sldLayoutIdLst>
  <p:transition spd="med">
    <p:fade/>
  </p:transition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sri.com/events/user-conference/plenary-videos" TargetMode="External"/><Relationship Id="rId5" Type="http://schemas.openxmlformats.org/officeDocument/2006/relationships/hyperlink" Target="http://www.esri.com/events/user-conference/q-and-a" TargetMode="External"/><Relationship Id="rId4" Type="http://schemas.openxmlformats.org/officeDocument/2006/relationships/hyperlink" Target="http://www.esri.com/events/user-confer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c.arcgis.com/en/arcgis-online/reference/whats-new.htm" TargetMode="External"/><Relationship Id="rId4" Type="http://schemas.openxmlformats.org/officeDocument/2006/relationships/hyperlink" Target="https://blogs.esri.com/esri/arcgis/2016/06/15/whats-new-arcgis-online-june-201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wgis.org/20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nsmith@esri.com" TargetMode="External"/><Relationship Id="rId4" Type="http://schemas.openxmlformats.org/officeDocument/2006/relationships/hyperlink" Target="mailto:smoore@esr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4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1" y="2417495"/>
            <a:ext cx="8525773" cy="9144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cs typeface="AvenirNext LT Pro Demi"/>
              </a:rPr>
              <a:t>Esri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cs typeface="AvenirNext LT Pro Demi"/>
              </a:rPr>
              <a:t> Update – June 2016</a:t>
            </a:r>
            <a:endParaRPr lang="en-US" sz="3600" dirty="0">
              <a:cs typeface="AvenirNext LT Pro Demi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1" y="3749187"/>
            <a:ext cx="8534401" cy="914400"/>
          </a:xfrm>
        </p:spPr>
        <p:txBody>
          <a:bodyPr/>
          <a:lstStyle/>
          <a:p>
            <a:r>
              <a:rPr lang="en-US" dirty="0" smtClean="0">
                <a:cs typeface="AvenirNext LT Pro Thin"/>
              </a:rPr>
              <a:t>Scott Moore - </a:t>
            </a:r>
            <a:r>
              <a:rPr lang="en-US" dirty="0" err="1" smtClean="0">
                <a:cs typeface="AvenirNext LT Pro Thin"/>
              </a:rPr>
              <a:t>Esri</a:t>
            </a:r>
            <a:endParaRPr lang="en-US" dirty="0" smtClean="0">
              <a:cs typeface="AvenirNext LT Pro Thin"/>
            </a:endParaRPr>
          </a:p>
          <a:p>
            <a:r>
              <a:rPr lang="en-US" dirty="0">
                <a:cs typeface="AvenirNext LT Pro Thin"/>
              </a:rPr>
              <a:t>Nathalie Smith – </a:t>
            </a:r>
            <a:r>
              <a:rPr lang="en-US" dirty="0" err="1">
                <a:cs typeface="AvenirNext LT Pro Thin"/>
              </a:rPr>
              <a:t>Esri</a:t>
            </a:r>
            <a:endParaRPr lang="en-US" dirty="0">
              <a:cs typeface="AvenirNext LT Pro Thin"/>
            </a:endParaRPr>
          </a:p>
          <a:p>
            <a:endParaRPr lang="en-US" dirty="0">
              <a:cs typeface="AvenirNext LT Pro Thin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529890" y="3555167"/>
            <a:ext cx="1031895" cy="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esri_white.png"/>
          <p:cNvPicPr>
            <a:picLocks noChangeAspect="1"/>
          </p:cNvPicPr>
          <p:nvPr/>
        </p:nvPicPr>
        <p:blipFill>
          <a:blip r:embed="rId4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755" y="5544318"/>
            <a:ext cx="3186894" cy="13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6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Esri</a:t>
            </a:r>
            <a:r>
              <a:rPr lang="en-US" dirty="0" smtClean="0"/>
              <a:t> User Conference: June 27 – July 1, 2016 San Diego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Main </a:t>
            </a:r>
            <a:r>
              <a:rPr lang="en-US" dirty="0"/>
              <a:t>Web site: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www.esri.com/events/user-conference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rgbClr val="D07505"/>
              </a:buClr>
              <a:buSzPct val="90000"/>
            </a:pPr>
            <a:endParaRPr lang="en-US" dirty="0"/>
          </a:p>
          <a:p>
            <a:pPr>
              <a:buClr>
                <a:srgbClr val="D07505"/>
              </a:buClr>
              <a:buSzPct val="90000"/>
            </a:pPr>
            <a:r>
              <a:rPr lang="en-US" dirty="0"/>
              <a:t>UC Q&amp;A: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www.esri.com/events/user-conference/q-and-a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rgbClr val="D07505"/>
              </a:buClr>
              <a:buSzPct val="90000"/>
            </a:pPr>
            <a:endParaRPr lang="en-US" dirty="0"/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UC Videos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www.esri.com/events/user-conference/plenary-videos</a:t>
            </a:r>
            <a:r>
              <a:rPr lang="en-US" dirty="0" smtClean="0"/>
              <a:t> </a:t>
            </a:r>
          </a:p>
          <a:p>
            <a:pPr>
              <a:buClr>
                <a:srgbClr val="D07505"/>
              </a:buClr>
              <a:buSzPct val="90000"/>
            </a:pPr>
            <a:endParaRPr lang="en-US" dirty="0" smtClean="0"/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Northwest GIS Regional User Group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smtClean="0"/>
              <a:t>Tuesday June 28, 2016 	5:30pm – 7:00pm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err="1" smtClean="0"/>
              <a:t>Jolt’n</a:t>
            </a:r>
            <a:r>
              <a:rPr lang="en-US" dirty="0" smtClean="0"/>
              <a:t> Joes </a:t>
            </a:r>
            <a:r>
              <a:rPr lang="en-US" dirty="0"/>
              <a:t>Gaslamp 379 4th Avenue, San </a:t>
            </a:r>
            <a:r>
              <a:rPr lang="en-US" dirty="0" smtClean="0"/>
              <a:t>Diego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55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ArcGIS 10.4.1 released in late May</a:t>
            </a:r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ArcGIS Online 4.2 released last night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/>
              <a:t>What’s </a:t>
            </a:r>
            <a:r>
              <a:rPr lang="en-US" dirty="0" smtClean="0"/>
              <a:t>new </a:t>
            </a:r>
          </a:p>
          <a:p>
            <a:pPr lvl="2">
              <a:buClr>
                <a:srgbClr val="D07505"/>
              </a:buClr>
              <a:buSzPct val="90000"/>
            </a:pPr>
            <a:r>
              <a:rPr lang="en-US" dirty="0">
                <a:hlinkClick r:id="rId4"/>
              </a:rPr>
              <a:t>https://blogs.esri.com/esri/arcgis/2016/06/15/whats-new-arcgis-online-june-2016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2">
              <a:buClr>
                <a:srgbClr val="D07505"/>
              </a:buClr>
              <a:buSzPct val="90000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doc.arcgis.com/en/arcgis-online/reference/whats-new.htm</a:t>
            </a:r>
            <a:r>
              <a:rPr lang="en-US" dirty="0" smtClean="0"/>
              <a:t> </a:t>
            </a:r>
          </a:p>
          <a:p>
            <a:pPr lvl="2">
              <a:buClr>
                <a:srgbClr val="D07505"/>
              </a:buClr>
              <a:buSzPct val="90000"/>
            </a:pPr>
            <a:r>
              <a:rPr lang="en-US" dirty="0" smtClean="0"/>
              <a:t>Survey 123 (final)</a:t>
            </a:r>
            <a:endParaRPr lang="en-US" dirty="0"/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ArcGIS Pro 1.3 scheduled for early July 2016</a:t>
            </a:r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New Drone2 Map application</a:t>
            </a:r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For developers: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err="1" smtClean="0"/>
              <a:t>AppStudio</a:t>
            </a:r>
            <a:r>
              <a:rPr lang="en-US" dirty="0" smtClean="0"/>
              <a:t> for ArcGIS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err="1" smtClean="0"/>
              <a:t>WebAppBuilder</a:t>
            </a:r>
            <a:r>
              <a:rPr lang="en-US" dirty="0" smtClean="0"/>
              <a:t> (new widgets)</a:t>
            </a:r>
          </a:p>
          <a:p>
            <a:pPr>
              <a:buClr>
                <a:srgbClr val="D07505"/>
              </a:buClr>
              <a:buSzPct val="9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29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Your Calendars!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Northwest Regional User Group Conference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smtClean="0"/>
              <a:t>October 17-21, 2016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smtClean="0"/>
              <a:t>Salem, OR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nwgis.org/2016</a:t>
            </a:r>
            <a:endParaRPr lang="en-US" dirty="0" smtClean="0"/>
          </a:p>
          <a:p>
            <a:pPr lvl="1">
              <a:buClr>
                <a:srgbClr val="D07505"/>
              </a:buClr>
              <a:buSzPct val="90000"/>
            </a:pPr>
            <a:endParaRPr lang="en-US" dirty="0"/>
          </a:p>
          <a:p>
            <a:pPr>
              <a:buClr>
                <a:srgbClr val="D07505"/>
              </a:buClr>
              <a:buSzPct val="90000"/>
            </a:pPr>
            <a:r>
              <a:rPr lang="en-US" dirty="0" smtClean="0"/>
              <a:t>Intermountain Conference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smtClean="0"/>
              <a:t>West Yellowstone, MT</a:t>
            </a:r>
          </a:p>
          <a:p>
            <a:pPr lvl="1">
              <a:buClr>
                <a:srgbClr val="D07505"/>
              </a:buClr>
              <a:buSzPct val="90000"/>
            </a:pPr>
            <a:r>
              <a:rPr lang="en-US" dirty="0" smtClean="0"/>
              <a:t>April 2017</a:t>
            </a:r>
          </a:p>
          <a:p>
            <a:pPr>
              <a:buClr>
                <a:srgbClr val="D07505"/>
              </a:buClr>
              <a:buSzPct val="9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0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0"/>
            <a:ext cx="12210561" cy="6858000"/>
          </a:xfrm>
          <a:prstGeom prst="rect">
            <a:avLst/>
          </a:prstGeom>
        </p:spPr>
      </p:pic>
      <p:pic>
        <p:nvPicPr>
          <p:cNvPr id="2" name="Picture 1" descr="esri_whit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02"/>
          <a:stretch/>
        </p:blipFill>
        <p:spPr>
          <a:xfrm>
            <a:off x="2962958" y="1763773"/>
            <a:ext cx="5262728" cy="2355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9715" y="4480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cs typeface="AvenirNext LT Pro Thin"/>
              </a:rPr>
              <a:t>Scott Moore</a:t>
            </a:r>
            <a:endParaRPr lang="en-US" dirty="0">
              <a:cs typeface="AvenirNext LT Pro Thin"/>
            </a:endParaRPr>
          </a:p>
          <a:p>
            <a:pPr algn="ctr"/>
            <a:r>
              <a:rPr lang="en-US" dirty="0" smtClean="0">
                <a:cs typeface="AvenirNext LT Pro Thin"/>
                <a:hlinkClick r:id="rId4"/>
              </a:rPr>
              <a:t>smoore@esri.com</a:t>
            </a:r>
            <a:r>
              <a:rPr lang="en-US" dirty="0" smtClean="0">
                <a:cs typeface="AvenirNext LT Pro Thin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0343" y="44751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cs typeface="AvenirNext LT Pro Thin"/>
              </a:rPr>
              <a:t>Nathalie </a:t>
            </a:r>
            <a:r>
              <a:rPr lang="en-US" dirty="0">
                <a:cs typeface="AvenirNext LT Pro Thin"/>
              </a:rPr>
              <a:t>Smith – </a:t>
            </a:r>
            <a:r>
              <a:rPr lang="en-US" dirty="0" err="1">
                <a:cs typeface="AvenirNext LT Pro Thin"/>
              </a:rPr>
              <a:t>Esri</a:t>
            </a:r>
            <a:endParaRPr lang="en-US" dirty="0">
              <a:cs typeface="AvenirNext LT Pro Thin"/>
            </a:endParaRPr>
          </a:p>
          <a:p>
            <a:pPr algn="ctr"/>
            <a:r>
              <a:rPr lang="en-US" dirty="0" smtClean="0">
                <a:cs typeface="AvenirNext LT Pro Thin"/>
                <a:hlinkClick r:id="rId5"/>
              </a:rPr>
              <a:t>nsmith@esri.com</a:t>
            </a:r>
            <a:r>
              <a:rPr lang="en-US" dirty="0">
                <a:cs typeface="AvenirNext LT Pro Thin"/>
              </a:rPr>
              <a:t> </a:t>
            </a:r>
            <a:endParaRPr lang="en-US" dirty="0" smtClean="0">
              <a:cs typeface="AvenirNext LT Pro Thin"/>
            </a:endParaRPr>
          </a:p>
        </p:txBody>
      </p:sp>
    </p:spTree>
    <p:extLst>
      <p:ext uri="{BB962C8B-B14F-4D97-AF65-F5344CB8AC3E}">
        <p14:creationId xmlns:p14="http://schemas.microsoft.com/office/powerpoint/2010/main" val="1186106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i_Corporate_Template-Dark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ri_Corporate_Template-Dark" id="{0C0D75C2-D9DF-8C49-86F8-F2DC66D89890}" vid="{2BE2C959-104A-BF4C-8198-B233A7335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9e803c-1475-4234-8773-3b4e8d96f015">
      <Value>572</Value>
      <Value>407</Value>
    </TaxCatchAll>
    <FeatureExpire xmlns="1868137b-4667-4650-bd52-cf9357ad48bc" xsi:nil="true"/>
    <Item_x0020_Permission xmlns="1868137b-4667-4650-bd52-cf9357ad48bc">17</Item_x0020_Permission>
    <nefdbf7b9e964ada8b356c6514956848 xmlns="1868137b-4667-4650-bd52-cf9357ad4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6ca289cd-48b5-49af-b03f-392e1637d976</TermId>
        </TermInfo>
      </Terms>
    </nefdbf7b9e964ada8b356c6514956848>
    <cee796bf0a324693b6967ebcefc4e100 xmlns="669e803c-1475-4234-8773-3b4e8d96f0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Story Maps</TermName>
          <TermId xmlns="http://schemas.microsoft.com/office/infopath/2007/PartnerControls">98f8319d-31e6-4984-bce8-85464aa09db0</TermId>
        </TermInfo>
      </Terms>
    </cee796bf0a324693b6967ebcefc4e100>
    <Document_x0020_Type xmlns="669e803c-1475-4234-8773-3b4e8d96f015">Presentation</Document_x0020_Type>
    <Archived xmlns="669e803c-1475-4234-8773-3b4e8d96f015">false</Archived>
  </documentManagement>
</p:properties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ct:contentTypeSchema xmlns:ct="http://schemas.microsoft.com/office/2006/metadata/contentType" xmlns:ma="http://schemas.microsoft.com/office/2006/metadata/properties/metaAttributes" ct:_="" ma:_="" ma:contentTypeName="Esri Product Document" ma:contentTypeID="0x0101008266FCED5C2EE3459086BE5DE8FE6231003A095CB38AFD8F4EB6CAAD6D77783AF1" ma:contentTypeVersion="23" ma:contentTypeDescription="" ma:contentTypeScope="" ma:versionID="327d33eabf545a48190fa718f10aef4d">
  <xsd:schema xmlns:xsd="http://www.w3.org/2001/XMLSchema" xmlns:xs="http://www.w3.org/2001/XMLSchema" xmlns:p="http://schemas.microsoft.com/office/2006/metadata/properties" xmlns:ns2="669e803c-1475-4234-8773-3b4e8d96f015" xmlns:ns3="1868137b-4667-4650-bd52-cf9357ad48bc" targetNamespace="http://schemas.microsoft.com/office/2006/metadata/properties" ma:root="true" ma:fieldsID="209fdfa56b4acb051eb268f5fb4d3171" ns2:_="" ns3:_="">
    <xsd:import namespace="669e803c-1475-4234-8773-3b4e8d96f015"/>
    <xsd:import namespace="1868137b-4667-4650-bd52-cf9357ad48bc"/>
    <xsd:element name="properties">
      <xsd:complexType>
        <xsd:sequence>
          <xsd:element name="documentManagement">
            <xsd:complexType>
              <xsd:all>
                <xsd:element ref="ns2:cee796bf0a324693b6967ebcefc4e100" minOccurs="0"/>
                <xsd:element ref="ns2:TaxCatchAll" minOccurs="0"/>
                <xsd:element ref="ns2:TaxCatchAllLabel" minOccurs="0"/>
                <xsd:element ref="ns2:Document_x0020_Type"/>
                <xsd:element ref="ns2:Archived" minOccurs="0"/>
                <xsd:element ref="ns3:FeatureExpire" minOccurs="0"/>
                <xsd:element ref="ns3:Item_x0020_Permission" minOccurs="0"/>
                <xsd:element ref="ns3:nefdbf7b9e964ada8b356c65149568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e803c-1475-4234-8773-3b4e8d96f015" elementFormDefault="qualified">
    <xsd:import namespace="http://schemas.microsoft.com/office/2006/documentManagement/types"/>
    <xsd:import namespace="http://schemas.microsoft.com/office/infopath/2007/PartnerControls"/>
    <xsd:element name="cee796bf0a324693b6967ebcefc4e100" ma:index="8" nillable="true" ma:taxonomy="true" ma:internalName="cee796bf0a324693b6967ebcefc4e100" ma:taxonomyFieldName="Product" ma:displayName="Product / Version" ma:default="" ma:fieldId="{cee796bf-0a32-4693-b696-7ebcefc4e100}" ma:taxonomyMulti="true" ma:sspId="a6db5754-4226-4c8e-a928-a6c53390a270" ma:termSetId="9fa5b1d2-7884-43a2-a1f0-4a3f8e1cd5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f1627cbc-6697-456c-9ab4-fdcfccdc2dfb}" ma:internalName="TaxCatchAll" ma:showField="CatchAllData" ma:web="1868137b-4667-4650-bd52-cf9357ad48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f1627cbc-6697-456c-9ab4-fdcfccdc2dfb}" ma:internalName="TaxCatchAllLabel" ma:readOnly="true" ma:showField="CatchAllDataLabel" ma:web="1868137b-4667-4650-bd52-cf9357ad48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" ma:index="12" ma:displayName="Document Type" ma:format="Dropdown" ma:internalName="Document_x0020_Type" ma:readOnly="false">
      <xsd:simpleType>
        <xsd:restriction base="dms:Choice">
          <xsd:enumeration value="Product Marketing Brief"/>
          <xsd:enumeration value="Product Brief"/>
          <xsd:enumeration value="Product Plan"/>
          <xsd:enumeration value="Productization Brief"/>
          <xsd:enumeration value="Productization Plan"/>
          <xsd:enumeration value="FAQ"/>
          <xsd:enumeration value="Whats New"/>
          <xsd:enumeration value="Presentation"/>
          <xsd:enumeration value="Packaging Plan"/>
          <xsd:enumeration value="Life Cycle"/>
          <xsd:enumeration value="Other"/>
        </xsd:restriction>
      </xsd:simpleType>
    </xsd:element>
    <xsd:element name="Archived" ma:index="13" nillable="true" ma:displayName="Archived" ma:default="0" ma:internalName="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8137b-4667-4650-bd52-cf9357ad48bc" elementFormDefault="qualified">
    <xsd:import namespace="http://schemas.microsoft.com/office/2006/documentManagement/types"/>
    <xsd:import namespace="http://schemas.microsoft.com/office/infopath/2007/PartnerControls"/>
    <xsd:element name="FeatureExpire" ma:index="14" nillable="true" ma:displayName="Expire Date" ma:format="DateOnly" ma:internalName="FeatureExpire">
      <xsd:simpleType>
        <xsd:restriction base="dms:DateTime"/>
      </xsd:simpleType>
    </xsd:element>
    <xsd:element name="Item_x0020_Permission" ma:index="15" nillable="true" ma:displayName="Item Permission" ma:list="{7c78b932-887d-45e7-84fb-b5edcf096c62}" ma:internalName="Item_x0020_Permission" ma:showField="Title" ma:web="1868137b-4667-4650-bd52-cf9357ad48bc">
      <xsd:simpleType>
        <xsd:restriction base="dms:Lookup"/>
      </xsd:simpleType>
    </xsd:element>
    <xsd:element name="nefdbf7b9e964ada8b356c6514956848" ma:index="17" nillable="true" ma:taxonomy="true" ma:internalName="nefdbf7b9e964ada8b356c6514956848" ma:taxonomyFieldName="Content_x0020_Language" ma:displayName="Content Language" ma:default="407;#English|6ca289cd-48b5-49af-b03f-392e1637d976" ma:fieldId="{7efdbf7b-9e96-4ada-8b35-6c6514956848}" ma:taxonomyMulti="true" ma:sspId="a6db5754-4226-4c8e-a928-a6c53390a270" ma:termSetId="48a0fe7a-f61c-4fcc-a321-8ac244d6bb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?mso-contentType ?>
<SharedContentType xmlns="Microsoft.SharePoint.Taxonomy.ContentTypeSync" SourceId="a6db5754-4226-4c8e-a928-a6c53390a270" ContentTypeId="0x0101008266FCED5C2EE3459086BE5DE8FE6231" PreviousValue="false"/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147CA22-2BC4-4917-83D2-7CA4C34A80D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0846DB9-88C0-41D7-ACE4-BEC3A7488A0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ADFB689-BC87-4869-ADD0-8C355515045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E9F405B-FE7A-4AB8-9CB8-9A75FBA69A9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47732B9-9C1B-4723-B4AA-A21238C5DF4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3220D22-8257-492D-8F60-ECE474D7C47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4AF463C-FA8B-436D-9853-3318650FDAB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6F15B81-7660-4E9F-B613-8AA4F84B6DA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32008F3-64AC-45EB-A05B-F6120AE6229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E4ACD9E-0233-451D-890D-5732E05DB57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1BF2448-6CBA-44DB-9E22-BED59BA834D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77C5B54-CA1C-4010-8D5D-ED406825EBB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617AF64-94DB-48BB-8BE2-3BCF6B12593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C9ABD96-756D-41D3-909F-6F7B4C6B6E1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6EF6D11-DC4F-410C-A4BF-DF081B43259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B8D7141-3508-4B4E-8051-37E3E4C09D1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B58F897-2A4D-4309-8E20-83FD28E6FE2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EED6C1C-A455-42E4-8CBE-649F5A75506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98905D7-FE59-48DE-A74A-5B0009B7827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12F64FD-E61D-43DE-A84B-8FC0DA8FC26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7E6AAC2-10E8-4F0C-BCC5-34BD332F897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3102E66-5C5A-4AAF-9C94-24819091B61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4E2A01F-BEC1-4558-9AD1-A87ED70D910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2672FF5B-1ADC-45B0-9698-61421F5761E7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ADFB73A-380D-41FC-8C37-7155886326F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684026F-E81F-4167-824A-3AA1BAEAE13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A46DABE-45F1-4E65-A939-497CB70F357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7FA481B-B05B-465B-8C07-5FA3F2640FBC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69e803c-1475-4234-8773-3b4e8d96f015"/>
    <ds:schemaRef ds:uri="http://purl.org/dc/dcmitype/"/>
    <ds:schemaRef ds:uri="1868137b-4667-4650-bd52-cf9357ad48bc"/>
    <ds:schemaRef ds:uri="http://purl.org/dc/elements/1.1/"/>
    <ds:schemaRef ds:uri="http://www.w3.org/XML/1998/namespace"/>
  </ds:schemaRefs>
</ds:datastoreItem>
</file>

<file path=customXml/itemProps35.xml><?xml version="1.0" encoding="utf-8"?>
<ds:datastoreItem xmlns:ds="http://schemas.openxmlformats.org/officeDocument/2006/customXml" ds:itemID="{905F88FE-324F-4FBE-89BB-9CEE04D6CAC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0302D17-5923-4CC0-9EB4-0E57930F5A8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B25B40B-929A-4CD0-B9AB-7142442027B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5F80E3B-5636-41B2-898D-5D17189605B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3F5FE6F-FF86-471A-919E-6C74E366939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6B5FFB5-BF2F-45EA-BC75-C41726A8F25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8DF8D07-6137-4D85-8010-4650942E033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DE85643-3216-4103-A1BD-63F5E1D42D73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B81E476-4B58-4219-84B9-46D2D904E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e803c-1475-4234-8773-3b4e8d96f015"/>
    <ds:schemaRef ds:uri="1868137b-4667-4650-bd52-cf9357ad4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3.xml><?xml version="1.0" encoding="utf-8"?>
<ds:datastoreItem xmlns:ds="http://schemas.openxmlformats.org/officeDocument/2006/customXml" ds:itemID="{7A70D44C-B768-49FE-A70F-C6199D3EE9A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1658D62-F010-45F1-9326-EDC465FED48E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FE51124-E413-4DA5-9E06-A6EB32D0C12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940B40D-12DB-4BFA-BBB6-2269FD71FF9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55235559-86B9-428B-8DAF-8EE6262226D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D2D132B-596B-4D69-A43B-566EB6C10C0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B58CDD1-2BF6-415B-A256-DBBCC6A48D5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2D97EB6-C9B5-45C6-85A6-D4FE6E1D985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096117C4-1661-4D3B-B9F6-BC19E0F3E90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E5A340C-916E-449C-AA30-CD41B151A0D4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E253610-1BBE-4C16-A1DA-4D6F07A3A74E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E56F111-9E55-4604-91C2-8352AE93343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35C6FB17-472B-465D-B369-D54259139F93}">
  <ds:schemaRefs>
    <ds:schemaRef ds:uri="http://schemas.microsoft.com/sharepoint/v3/contenttype/forms"/>
  </ds:schemaRefs>
</ds:datastoreItem>
</file>

<file path=customXml/itemProps55.xml><?xml version="1.0" encoding="utf-8"?>
<ds:datastoreItem xmlns:ds="http://schemas.openxmlformats.org/officeDocument/2006/customXml" ds:itemID="{3A5DA3C3-46A0-47F8-855A-99C7684A98A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328DCA66-548E-4424-83E1-09FFD45EE4B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9037CA3-5499-457D-8238-F29CBEBDF14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E8787D6-C7B8-48EC-8C13-4069AE6320BD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039A5E78-EC42-40DE-A05E-1C7FCA14031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559A846-F914-4753-A2DC-D33AFE44114C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6EFD530-1E3E-47B8-A55C-19EC63E3C65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352E5095-9B98-4AF0-9861-BDC020ABBCFC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32184CF8-15C1-4F9E-AB70-29ABB78AC248}">
  <ds:schemaRefs>
    <ds:schemaRef ds:uri="Microsoft.SharePoint.Taxonomy.ContentTypeSync"/>
  </ds:schemaRefs>
</ds:datastoreItem>
</file>

<file path=customXml/itemProps63.xml><?xml version="1.0" encoding="utf-8"?>
<ds:datastoreItem xmlns:ds="http://schemas.openxmlformats.org/officeDocument/2006/customXml" ds:itemID="{AC4EB402-C456-4A26-8A92-B48606FF926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4844715-80D4-4BDB-8DF0-52D9314E248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DC677B7-6D9E-42B7-AD1F-75D1804EAF7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B399249-DB96-4601-9BA5-97791613CF3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29452FE-972E-43F8-B54C-969F4C69C00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A1E471A-DB16-4174-9D85-6F159A344CD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F0D8C03-B10D-4D20-AC38-CA6799A7A31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Esri_Corporate_Template</Template>
  <TotalTime>0</TotalTime>
  <Words>146</Words>
  <Application>Microsoft Office PowerPoint</Application>
  <PresentationFormat>Widescreen</PresentationFormat>
  <Paragraphs>42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AvenirNext LT Pro Demi</vt:lpstr>
      <vt:lpstr>AvenirNext LT Pro Thin</vt:lpstr>
      <vt:lpstr>Calibri</vt:lpstr>
      <vt:lpstr>Lucida Grande</vt:lpstr>
      <vt:lpstr>Esri_Corporate_Template-Dark</vt:lpstr>
      <vt:lpstr>Esri Update – June 2016</vt:lpstr>
      <vt:lpstr>Esri User Conference: June 27 – July 1, 2016 San Diego</vt:lpstr>
      <vt:lpstr>What’s New?</vt:lpstr>
      <vt:lpstr>Mark Your Calendars!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</cp:revision>
  <dcterms:created xsi:type="dcterms:W3CDTF">2016-02-01T23:31:17Z</dcterms:created>
  <dcterms:modified xsi:type="dcterms:W3CDTF">2016-06-16T22:10:27Z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0x0101008266FCED5C2EE3459086BE5DE8FE6231003A095CB38AFD8F4EB6CAAD6D77783AF1</vt:lpwstr>
  </property>
  <property fmtid="{D5CDD505-2E9C-101B-9397-08002B2CF9AE}" pid="3" name="Content Language">
    <vt:lpwstr>407;#English|6ca289cd-48b5-49af-b03f-392e1637d976</vt:lpwstr>
  </property>
  <property fmtid="{D5CDD505-2E9C-101B-9397-08002B2CF9AE}" pid="4" name="Product">
    <vt:lpwstr>572;#Story Maps|98f8319d-31e6-4984-bce8-85464aa09db0</vt:lpwstr>
  </property>
</Properties>
</file>